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sldIdLst>
    <p:sldId id="276" r:id="rId2"/>
    <p:sldId id="256" r:id="rId3"/>
    <p:sldId id="257" r:id="rId4"/>
    <p:sldId id="277" r:id="rId5"/>
    <p:sldId id="258" r:id="rId6"/>
    <p:sldId id="259" r:id="rId7"/>
    <p:sldId id="270" r:id="rId8"/>
    <p:sldId id="266" r:id="rId9"/>
    <p:sldId id="269" r:id="rId10"/>
    <p:sldId id="261" r:id="rId11"/>
    <p:sldId id="262" r:id="rId12"/>
    <p:sldId id="263" r:id="rId13"/>
    <p:sldId id="264" r:id="rId14"/>
    <p:sldId id="265" r:id="rId15"/>
    <p:sldId id="267" r:id="rId16"/>
    <p:sldId id="268" r:id="rId17"/>
    <p:sldId id="271" r:id="rId18"/>
    <p:sldId id="272" r:id="rId19"/>
    <p:sldId id="273" r:id="rId20"/>
    <p:sldId id="278" r:id="rId21"/>
    <p:sldId id="274" r:id="rId22"/>
    <p:sldId id="275" r:id="rId23"/>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8" d="100"/>
          <a:sy n="48" d="100"/>
        </p:scale>
        <p:origin x="258" y="21"/>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2D35013D-EF81-46DF-AE8F-7136647D8A43}" type="datetimeFigureOut">
              <a:rPr lang="en-US" smtClean="0"/>
              <a:t>1/13/2022</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DA73149D-B22F-4F10-B155-E17D53E91A84}" type="slidenum">
              <a:rPr lang="en-US" smtClean="0"/>
              <a:t>‹#›</a:t>
            </a:fld>
            <a:endParaRPr lang="en-US"/>
          </a:p>
        </p:txBody>
      </p:sp>
    </p:spTree>
    <p:extLst>
      <p:ext uri="{BB962C8B-B14F-4D97-AF65-F5344CB8AC3E}">
        <p14:creationId xmlns:p14="http://schemas.microsoft.com/office/powerpoint/2010/main" val="245498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14545D6-A3FA-4945-BB1B-F5D4238704BC}" type="datetime1">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78CC6-CBD1-4AF8-B6D6-2462C5B30273}" type="slidenum">
              <a:rPr lang="en-US" smtClean="0"/>
              <a:t>‹#›</a:t>
            </a:fld>
            <a:endParaRPr lang="en-US"/>
          </a:p>
        </p:txBody>
      </p:sp>
    </p:spTree>
    <p:extLst>
      <p:ext uri="{BB962C8B-B14F-4D97-AF65-F5344CB8AC3E}">
        <p14:creationId xmlns:p14="http://schemas.microsoft.com/office/powerpoint/2010/main" val="2067418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C697C9-308E-46A0-90DA-D879D08ABD10}" type="datetime1">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78CC6-CBD1-4AF8-B6D6-2462C5B30273}" type="slidenum">
              <a:rPr lang="en-US" smtClean="0"/>
              <a:t>‹#›</a:t>
            </a:fld>
            <a:endParaRPr lang="en-US"/>
          </a:p>
        </p:txBody>
      </p:sp>
    </p:spTree>
    <p:extLst>
      <p:ext uri="{BB962C8B-B14F-4D97-AF65-F5344CB8AC3E}">
        <p14:creationId xmlns:p14="http://schemas.microsoft.com/office/powerpoint/2010/main" val="3854720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6218CF-54E0-4BD8-95DE-618033CAC95F}" type="datetime1">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78CC6-CBD1-4AF8-B6D6-2462C5B30273}" type="slidenum">
              <a:rPr lang="en-US" smtClean="0"/>
              <a:t>‹#›</a:t>
            </a:fld>
            <a:endParaRPr lang="en-US"/>
          </a:p>
        </p:txBody>
      </p:sp>
    </p:spTree>
    <p:extLst>
      <p:ext uri="{BB962C8B-B14F-4D97-AF65-F5344CB8AC3E}">
        <p14:creationId xmlns:p14="http://schemas.microsoft.com/office/powerpoint/2010/main" val="1361665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7A3457-0D17-4B3A-A045-DBA5F4FB3D01}" type="datetime1">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78CC6-CBD1-4AF8-B6D6-2462C5B30273}" type="slidenum">
              <a:rPr lang="en-US" smtClean="0"/>
              <a:t>‹#›</a:t>
            </a:fld>
            <a:endParaRPr lang="en-US"/>
          </a:p>
        </p:txBody>
      </p:sp>
    </p:spTree>
    <p:extLst>
      <p:ext uri="{BB962C8B-B14F-4D97-AF65-F5344CB8AC3E}">
        <p14:creationId xmlns:p14="http://schemas.microsoft.com/office/powerpoint/2010/main" val="1735559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83BCC8-32FE-458B-AE4F-BDFE817A33E1}" type="datetime1">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78CC6-CBD1-4AF8-B6D6-2462C5B30273}" type="slidenum">
              <a:rPr lang="en-US" smtClean="0"/>
              <a:t>‹#›</a:t>
            </a:fld>
            <a:endParaRPr lang="en-US"/>
          </a:p>
        </p:txBody>
      </p:sp>
    </p:spTree>
    <p:extLst>
      <p:ext uri="{BB962C8B-B14F-4D97-AF65-F5344CB8AC3E}">
        <p14:creationId xmlns:p14="http://schemas.microsoft.com/office/powerpoint/2010/main" val="219484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9D2133-FB1B-48AE-801F-82076BAB3A1D}" type="datetime1">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978CC6-CBD1-4AF8-B6D6-2462C5B30273}" type="slidenum">
              <a:rPr lang="en-US" smtClean="0"/>
              <a:t>‹#›</a:t>
            </a:fld>
            <a:endParaRPr lang="en-US"/>
          </a:p>
        </p:txBody>
      </p:sp>
    </p:spTree>
    <p:extLst>
      <p:ext uri="{BB962C8B-B14F-4D97-AF65-F5344CB8AC3E}">
        <p14:creationId xmlns:p14="http://schemas.microsoft.com/office/powerpoint/2010/main" val="2999268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88FDED-3254-4A2B-A6C8-78F486CBC120}" type="datetime1">
              <a:rPr lang="en-US" smtClean="0"/>
              <a:t>1/13/2022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978CC6-CBD1-4AF8-B6D6-2462C5B30273}" type="slidenum">
              <a:rPr lang="en-US" smtClean="0"/>
              <a:t>‹#›</a:t>
            </a:fld>
            <a:endParaRPr lang="en-US"/>
          </a:p>
        </p:txBody>
      </p:sp>
    </p:spTree>
    <p:extLst>
      <p:ext uri="{BB962C8B-B14F-4D97-AF65-F5344CB8AC3E}">
        <p14:creationId xmlns:p14="http://schemas.microsoft.com/office/powerpoint/2010/main" val="3616339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2C6585-9597-4EB0-A706-1B574EA1BA2E}" type="datetime1">
              <a:rPr lang="en-US" smtClean="0"/>
              <a:t>1/13/2022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978CC6-CBD1-4AF8-B6D6-2462C5B30273}" type="slidenum">
              <a:rPr lang="en-US" smtClean="0"/>
              <a:t>‹#›</a:t>
            </a:fld>
            <a:endParaRPr lang="en-US"/>
          </a:p>
        </p:txBody>
      </p:sp>
    </p:spTree>
    <p:extLst>
      <p:ext uri="{BB962C8B-B14F-4D97-AF65-F5344CB8AC3E}">
        <p14:creationId xmlns:p14="http://schemas.microsoft.com/office/powerpoint/2010/main" val="378395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D915CF-DE70-41D7-B375-8FF30E79D25D}" type="datetime1">
              <a:rPr lang="en-US" smtClean="0"/>
              <a:t>1/13/2022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978CC6-CBD1-4AF8-B6D6-2462C5B30273}" type="slidenum">
              <a:rPr lang="en-US" smtClean="0"/>
              <a:t>‹#›</a:t>
            </a:fld>
            <a:endParaRPr lang="en-US"/>
          </a:p>
        </p:txBody>
      </p:sp>
    </p:spTree>
    <p:extLst>
      <p:ext uri="{BB962C8B-B14F-4D97-AF65-F5344CB8AC3E}">
        <p14:creationId xmlns:p14="http://schemas.microsoft.com/office/powerpoint/2010/main" val="828605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6939C9-06E3-4E98-B478-8A46D160B776}" type="datetime1">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978CC6-CBD1-4AF8-B6D6-2462C5B30273}" type="slidenum">
              <a:rPr lang="en-US" smtClean="0"/>
              <a:t>‹#›</a:t>
            </a:fld>
            <a:endParaRPr lang="en-US"/>
          </a:p>
        </p:txBody>
      </p:sp>
    </p:spTree>
    <p:extLst>
      <p:ext uri="{BB962C8B-B14F-4D97-AF65-F5344CB8AC3E}">
        <p14:creationId xmlns:p14="http://schemas.microsoft.com/office/powerpoint/2010/main" val="2621842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015C809-CFA0-4E56-B920-34B180C555FC}" type="datetime1">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978CC6-CBD1-4AF8-B6D6-2462C5B30273}" type="slidenum">
              <a:rPr lang="en-US" smtClean="0"/>
              <a:t>‹#›</a:t>
            </a:fld>
            <a:endParaRPr lang="en-US"/>
          </a:p>
        </p:txBody>
      </p:sp>
    </p:spTree>
    <p:extLst>
      <p:ext uri="{BB962C8B-B14F-4D97-AF65-F5344CB8AC3E}">
        <p14:creationId xmlns:p14="http://schemas.microsoft.com/office/powerpoint/2010/main" val="2981808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D544C2-3B4C-4CFB-B168-08F8D1B9BD44}" type="datetime1">
              <a:rPr lang="en-US" smtClean="0"/>
              <a:t>1/13/2022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978CC6-CBD1-4AF8-B6D6-2462C5B30273}" type="slidenum">
              <a:rPr lang="en-US" smtClean="0"/>
              <a:t>‹#›</a:t>
            </a:fld>
            <a:endParaRPr lang="en-US"/>
          </a:p>
        </p:txBody>
      </p:sp>
    </p:spTree>
    <p:extLst>
      <p:ext uri="{BB962C8B-B14F-4D97-AF65-F5344CB8AC3E}">
        <p14:creationId xmlns:p14="http://schemas.microsoft.com/office/powerpoint/2010/main" val="370095231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hyperlink" Target="https://pixabay.com/en/kayak-ocean-rafting-canoe-boat-282329/" TargetMode="External"/><Relationship Id="rId7" Type="http://schemas.openxmlformats.org/officeDocument/2006/relationships/hyperlink" Target="https://pixnio.com/sport/canoeing-and-kayaking-pictures/two-environmental-education-science-teachers-enjoying-the-canoe-tour-on-the-refuge"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s://en.wikipedia.org/wiki/File:Standup_Paddle_or_Paddling_in_Lake_Maduranthakam,Cities_and_towns_in_Kanchipuram_district.jpg" TargetMode="External"/><Relationship Id="rId4" Type="http://schemas.openxmlformats.org/officeDocument/2006/relationships/image" Target="../media/image2.jpeg"/><Relationship Id="rId9" Type="http://schemas.openxmlformats.org/officeDocument/2006/relationships/hyperlink" Target="https://www.flickr.com/photos/psycho-pics/3768819047/"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hyperlink" Target="https://en.wikipedia.org/wiki/File:Standup_Paddle_or_Paddling_in_Lake_Maduranthakam,Cities_and_towns_in_Kanchipuram_district.jpg" TargetMode="External"/><Relationship Id="rId7" Type="http://schemas.openxmlformats.org/officeDocument/2006/relationships/hyperlink" Target="https://pixabay.com/en/kayak-ocean-rafting-canoe-boat-282329/"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jpg"/><Relationship Id="rId5" Type="http://schemas.openxmlformats.org/officeDocument/2006/relationships/hyperlink" Target="https://pixnio.com/sport/canoeing-and-kayaking-pictures/two-environmental-education-science-teachers-enjoying-the-canoe-tour-on-the-refuge" TargetMode="External"/><Relationship Id="rId4" Type="http://schemas.openxmlformats.org/officeDocument/2006/relationships/image" Target="../media/image8.jpeg"/><Relationship Id="rId9" Type="http://schemas.openxmlformats.org/officeDocument/2006/relationships/hyperlink" Target="https://www.flickr.com/photos/psycho-pics/3768819047/"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small boat in a body of water&#10;&#10;Description automatically generated">
            <a:extLst>
              <a:ext uri="{FF2B5EF4-FFF2-40B4-BE49-F238E27FC236}">
                <a16:creationId xmlns:a16="http://schemas.microsoft.com/office/drawing/2014/main" id="{305B34F6-5174-4D66-9185-5C3833D08393}"/>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9279" r="10819" b="2"/>
          <a:stretch/>
        </p:blipFill>
        <p:spPr>
          <a:xfrm>
            <a:off x="5026187" y="423289"/>
            <a:ext cx="4118110" cy="2959103"/>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pic>
        <p:nvPicPr>
          <p:cNvPr id="15" name="Picture 14" descr="A person riding on the back of a boat in a body of water&#10;&#10;Description automatically generated">
            <a:extLst>
              <a:ext uri="{FF2B5EF4-FFF2-40B4-BE49-F238E27FC236}">
                <a16:creationId xmlns:a16="http://schemas.microsoft.com/office/drawing/2014/main" id="{D84661A3-2155-4285-8DF6-005C4BBB906C}"/>
              </a:ext>
            </a:extLst>
          </p:cNvPr>
          <p:cNvPicPr>
            <a:picLocks noChangeAspect="1"/>
          </p:cNvPicPr>
          <p:nvPr/>
        </p:nvPicPr>
        <p:blipFill rotWithShape="1">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22889" r="3638"/>
          <a:stretch/>
        </p:blipFill>
        <p:spPr>
          <a:xfrm>
            <a:off x="8530121" y="3456434"/>
            <a:ext cx="3222967" cy="2953514"/>
          </a:xfrm>
          <a:custGeom>
            <a:avLst/>
            <a:gdLst/>
            <a:ahLst/>
            <a:cxnLst/>
            <a:rect l="l" t="t" r="r" b="b"/>
            <a:pathLst>
              <a:path w="3661880" h="3401568">
                <a:moveTo>
                  <a:pt x="774544" y="0"/>
                </a:moveTo>
                <a:lnTo>
                  <a:pt x="3661880" y="0"/>
                </a:lnTo>
                <a:lnTo>
                  <a:pt x="3661880" y="3401568"/>
                </a:lnTo>
                <a:lnTo>
                  <a:pt x="0" y="3401568"/>
                </a:lnTo>
                <a:lnTo>
                  <a:pt x="104462" y="3186501"/>
                </a:lnTo>
                <a:cubicBezTo>
                  <a:pt x="492537" y="2345513"/>
                  <a:pt x="732594" y="1346092"/>
                  <a:pt x="769909" y="268359"/>
                </a:cubicBezTo>
                <a:close/>
              </a:path>
            </a:pathLst>
          </a:custGeom>
        </p:spPr>
      </p:pic>
      <p:pic>
        <p:nvPicPr>
          <p:cNvPr id="7" name="Picture 6" descr="A group of people in a small boat in a body of water&#10;&#10;Description automatically generated">
            <a:extLst>
              <a:ext uri="{FF2B5EF4-FFF2-40B4-BE49-F238E27FC236}">
                <a16:creationId xmlns:a16="http://schemas.microsoft.com/office/drawing/2014/main" id="{8475FBE9-58B3-40A0-811F-3452E2D9C6BB}"/>
              </a:ext>
            </a:extLst>
          </p:cNvPr>
          <p:cNvPicPr>
            <a:picLocks noChangeAspect="1"/>
          </p:cNvPicPr>
          <p:nvPr/>
        </p:nvPicPr>
        <p:blipFill rotWithShape="1">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r="20239"/>
          <a:stretch/>
        </p:blipFill>
        <p:spPr>
          <a:xfrm>
            <a:off x="5079699" y="3456432"/>
            <a:ext cx="4064598" cy="2978278"/>
          </a:xfrm>
          <a:custGeom>
            <a:avLst/>
            <a:gdLst/>
            <a:ahLst/>
            <a:cxnLst/>
            <a:rect l="l" t="t" r="r" b="b"/>
            <a:pathLst>
              <a:path w="4064598" h="3401568">
                <a:moveTo>
                  <a:pt x="749132" y="0"/>
                </a:moveTo>
                <a:lnTo>
                  <a:pt x="4064598" y="0"/>
                </a:lnTo>
                <a:lnTo>
                  <a:pt x="4059963" y="268360"/>
                </a:lnTo>
                <a:cubicBezTo>
                  <a:pt x="4022649" y="1346093"/>
                  <a:pt x="3782591" y="2345514"/>
                  <a:pt x="3394516" y="3186502"/>
                </a:cubicBezTo>
                <a:lnTo>
                  <a:pt x="3290055" y="3401568"/>
                </a:lnTo>
                <a:lnTo>
                  <a:pt x="0" y="3401568"/>
                </a:lnTo>
                <a:lnTo>
                  <a:pt x="79008" y="3238906"/>
                </a:lnTo>
                <a:cubicBezTo>
                  <a:pt x="502362" y="2321466"/>
                  <a:pt x="749563" y="1215476"/>
                  <a:pt x="749563" y="24956"/>
                </a:cubicBezTo>
                <a:close/>
              </a:path>
            </a:pathLst>
          </a:custGeom>
        </p:spPr>
      </p:pic>
      <p:sp>
        <p:nvSpPr>
          <p:cNvPr id="2" name="Title 1"/>
          <p:cNvSpPr>
            <a:spLocks noGrp="1"/>
          </p:cNvSpPr>
          <p:nvPr>
            <p:ph type="ctrTitle"/>
          </p:nvPr>
        </p:nvSpPr>
        <p:spPr>
          <a:xfrm>
            <a:off x="438912" y="1527048"/>
            <a:ext cx="5020056" cy="2770632"/>
          </a:xfrm>
        </p:spPr>
        <p:txBody>
          <a:bodyPr>
            <a:normAutofit fontScale="90000"/>
          </a:bodyPr>
          <a:lstStyle/>
          <a:p>
            <a:pPr algn="l"/>
            <a:br>
              <a:rPr lang="en-US" sz="1400" b="1" dirty="0"/>
            </a:br>
            <a:br>
              <a:rPr lang="en-US" sz="1400" b="1" dirty="0"/>
            </a:br>
            <a:br>
              <a:rPr lang="en-US" sz="1400" b="1" dirty="0"/>
            </a:br>
            <a:br>
              <a:rPr lang="en-US" sz="1400" b="1" dirty="0"/>
            </a:br>
            <a:br>
              <a:rPr lang="en-US" sz="1400" b="1" dirty="0"/>
            </a:br>
            <a:br>
              <a:rPr lang="en-US" sz="1400" b="1" dirty="0"/>
            </a:br>
            <a:br>
              <a:rPr lang="en-US" sz="1400" b="1" dirty="0"/>
            </a:br>
            <a:br>
              <a:rPr lang="en-US" sz="1400" b="1" dirty="0"/>
            </a:br>
            <a:br>
              <a:rPr lang="en-US" sz="1400" b="1" dirty="0"/>
            </a:br>
            <a:br>
              <a:rPr lang="en-US" sz="1400" b="1" dirty="0"/>
            </a:br>
            <a:br>
              <a:rPr lang="en-US" sz="1400" b="1" dirty="0"/>
            </a:br>
            <a:br>
              <a:rPr lang="en-US" sz="1400" b="1" dirty="0"/>
            </a:br>
            <a:br>
              <a:rPr lang="en-US" sz="1400" b="1" dirty="0"/>
            </a:br>
            <a:r>
              <a:rPr lang="en-US" sz="3600" b="1" dirty="0">
                <a:latin typeface="+mn-lt"/>
              </a:rPr>
              <a:t>PADDLE CRAFT</a:t>
            </a:r>
            <a:br>
              <a:rPr lang="en-US" sz="3600" b="1" dirty="0">
                <a:latin typeface="+mn-lt"/>
              </a:rPr>
            </a:br>
            <a:r>
              <a:rPr lang="en-US" sz="3600" b="1" dirty="0">
                <a:latin typeface="+mn-lt"/>
              </a:rPr>
              <a:t>VESSEL SAFETY CHECK INSTRUCTION GUIDE FOR USPS VESSEL EXAMINERS</a:t>
            </a:r>
            <a:br>
              <a:rPr lang="en-US" sz="1400" b="1" dirty="0"/>
            </a:br>
            <a:br>
              <a:rPr lang="en-US" sz="1400" dirty="0"/>
            </a:br>
            <a:endParaRPr lang="en-US" sz="1400" dirty="0"/>
          </a:p>
        </p:txBody>
      </p:sp>
      <p:sp>
        <p:nvSpPr>
          <p:cNvPr id="3" name="Subtitle 2"/>
          <p:cNvSpPr>
            <a:spLocks noGrp="1"/>
          </p:cNvSpPr>
          <p:nvPr>
            <p:ph type="subTitle" idx="1"/>
          </p:nvPr>
        </p:nvSpPr>
        <p:spPr>
          <a:xfrm>
            <a:off x="489097" y="5479291"/>
            <a:ext cx="2410820" cy="930656"/>
          </a:xfrm>
        </p:spPr>
        <p:txBody>
          <a:bodyPr>
            <a:normAutofit/>
          </a:bodyPr>
          <a:lstStyle/>
          <a:p>
            <a:pPr algn="l"/>
            <a:r>
              <a:rPr lang="en-US" sz="2000" b="1" dirty="0">
                <a:latin typeface="+mj-lt"/>
              </a:rPr>
              <a:t>Revision 3</a:t>
            </a:r>
          </a:p>
          <a:p>
            <a:pPr algn="l"/>
            <a:r>
              <a:rPr lang="en-US" sz="2000" b="1">
                <a:latin typeface="+mj-lt"/>
              </a:rPr>
              <a:t>September 28, </a:t>
            </a:r>
            <a:r>
              <a:rPr lang="en-US" sz="2000" b="1" dirty="0">
                <a:latin typeface="+mj-lt"/>
              </a:rPr>
              <a:t>2020</a:t>
            </a:r>
          </a:p>
        </p:txBody>
      </p:sp>
      <p:sp>
        <p:nvSpPr>
          <p:cNvPr id="8" name="Slide Number Placeholder 7">
            <a:extLst>
              <a:ext uri="{FF2B5EF4-FFF2-40B4-BE49-F238E27FC236}">
                <a16:creationId xmlns:a16="http://schemas.microsoft.com/office/drawing/2014/main" id="{2FF673D2-C736-4791-83A8-A1FEEF48A901}"/>
              </a:ext>
            </a:extLst>
          </p:cNvPr>
          <p:cNvSpPr>
            <a:spLocks noGrp="1"/>
          </p:cNvSpPr>
          <p:nvPr>
            <p:ph type="sldNum" sz="quarter" idx="12"/>
          </p:nvPr>
        </p:nvSpPr>
        <p:spPr/>
        <p:txBody>
          <a:bodyPr/>
          <a:lstStyle/>
          <a:p>
            <a:fld id="{90978CC6-CBD1-4AF8-B6D6-2462C5B30273}" type="slidenum">
              <a:rPr lang="en-US" smtClean="0"/>
              <a:t>1</a:t>
            </a:fld>
            <a:endParaRPr lang="en-US"/>
          </a:p>
        </p:txBody>
      </p:sp>
      <p:pic>
        <p:nvPicPr>
          <p:cNvPr id="10" name="Picture 9" descr="A small boat in a body of water&#10;&#10;Description automatically generated">
            <a:extLst>
              <a:ext uri="{FF2B5EF4-FFF2-40B4-BE49-F238E27FC236}">
                <a16:creationId xmlns:a16="http://schemas.microsoft.com/office/drawing/2014/main" id="{8A182DF7-7A8C-483E-834E-407265898803}"/>
              </a:ext>
            </a:extLst>
          </p:cNvPr>
          <p:cNvPicPr>
            <a:picLocks noChangeAspect="1"/>
          </p:cNvPicPr>
          <p:nvPr/>
        </p:nvPicPr>
        <p:blipFill rotWithShape="1">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r="28126" b="1"/>
          <a:stretch/>
        </p:blipFill>
        <p:spPr>
          <a:xfrm>
            <a:off x="8529321" y="423289"/>
            <a:ext cx="3223767" cy="299512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sp>
        <p:nvSpPr>
          <p:cNvPr id="4" name="Rectangle 3">
            <a:extLst>
              <a:ext uri="{FF2B5EF4-FFF2-40B4-BE49-F238E27FC236}">
                <a16:creationId xmlns:a16="http://schemas.microsoft.com/office/drawing/2014/main" id="{D5090A0E-371F-437E-85C3-E134378A42BA}"/>
              </a:ext>
            </a:extLst>
          </p:cNvPr>
          <p:cNvSpPr/>
          <p:nvPr/>
        </p:nvSpPr>
        <p:spPr>
          <a:xfrm>
            <a:off x="203200" y="203200"/>
            <a:ext cx="11729156" cy="6434667"/>
          </a:xfrm>
          <a:prstGeom prst="rect">
            <a:avLst/>
          </a:prstGeom>
          <a:noFill/>
          <a:ln w="508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48660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1" y="365125"/>
            <a:ext cx="10961076" cy="1325563"/>
          </a:xfrm>
        </p:spPr>
        <p:txBody>
          <a:bodyPr>
            <a:normAutofit/>
          </a:bodyPr>
          <a:lstStyle/>
          <a:p>
            <a:pPr algn="ctr"/>
            <a:r>
              <a:rPr lang="en-US" sz="4000" b="1" u="sng" dirty="0">
                <a:solidFill>
                  <a:srgbClr val="0000FF"/>
                </a:solidFill>
              </a:rPr>
              <a:t>Conducting a Paddle Craft Vessel Safety Check</a:t>
            </a:r>
            <a:endParaRPr lang="en-US" sz="4000" b="1" dirty="0">
              <a:solidFill>
                <a:srgbClr val="0000FF"/>
              </a:solidFill>
            </a:endParaRPr>
          </a:p>
        </p:txBody>
      </p:sp>
      <p:sp>
        <p:nvSpPr>
          <p:cNvPr id="3" name="Content Placeholder 2"/>
          <p:cNvSpPr>
            <a:spLocks noGrp="1"/>
          </p:cNvSpPr>
          <p:nvPr>
            <p:ph idx="1"/>
          </p:nvPr>
        </p:nvSpPr>
        <p:spPr/>
        <p:txBody>
          <a:bodyPr/>
          <a:lstStyle/>
          <a:p>
            <a:pPr marL="0" indent="0">
              <a:buNone/>
            </a:pPr>
            <a:r>
              <a:rPr lang="en-US" sz="3200" b="1" dirty="0">
                <a:solidFill>
                  <a:srgbClr val="FF0000"/>
                </a:solidFill>
              </a:rPr>
              <a:t>Section III:  </a:t>
            </a:r>
            <a:r>
              <a:rPr lang="en-US" sz="3200" b="1" u="sng" dirty="0">
                <a:solidFill>
                  <a:srgbClr val="FF0000"/>
                </a:solidFill>
              </a:rPr>
              <a:t>Safety Check Requirements</a:t>
            </a:r>
          </a:p>
          <a:p>
            <a:pPr marL="0" indent="0">
              <a:buNone/>
            </a:pPr>
            <a:endParaRPr lang="en-US" sz="1400" b="1" u="sng" dirty="0"/>
          </a:p>
          <a:p>
            <a:r>
              <a:rPr lang="en-US" u="sng" dirty="0"/>
              <a:t>Sound Signaling Device </a:t>
            </a:r>
            <a:r>
              <a:rPr lang="en-US" dirty="0"/>
              <a:t> </a:t>
            </a:r>
          </a:p>
          <a:p>
            <a:pPr marL="509588" indent="0">
              <a:buNone/>
            </a:pPr>
            <a:r>
              <a:rPr lang="en-US" dirty="0"/>
              <a:t>Paddlers must carry some sort of sound producing device such as a whistle (ideally attached to his or her Life Jacket) or an air horn.</a:t>
            </a:r>
          </a:p>
        </p:txBody>
      </p:sp>
      <p:sp>
        <p:nvSpPr>
          <p:cNvPr id="6" name="Slide Number Placeholder 5">
            <a:extLst>
              <a:ext uri="{FF2B5EF4-FFF2-40B4-BE49-F238E27FC236}">
                <a16:creationId xmlns:a16="http://schemas.microsoft.com/office/drawing/2014/main" id="{60851F60-C401-4DDE-9321-3D42B924CBBD}"/>
              </a:ext>
            </a:extLst>
          </p:cNvPr>
          <p:cNvSpPr>
            <a:spLocks noGrp="1"/>
          </p:cNvSpPr>
          <p:nvPr>
            <p:ph type="sldNum" sz="quarter" idx="12"/>
          </p:nvPr>
        </p:nvSpPr>
        <p:spPr/>
        <p:txBody>
          <a:bodyPr/>
          <a:lstStyle/>
          <a:p>
            <a:fld id="{90978CC6-CBD1-4AF8-B6D6-2462C5B30273}" type="slidenum">
              <a:rPr lang="en-US" smtClean="0"/>
              <a:t>10</a:t>
            </a:fld>
            <a:endParaRPr lang="en-US"/>
          </a:p>
        </p:txBody>
      </p:sp>
      <p:sp>
        <p:nvSpPr>
          <p:cNvPr id="4" name="Rectangle 3">
            <a:extLst>
              <a:ext uri="{FF2B5EF4-FFF2-40B4-BE49-F238E27FC236}">
                <a16:creationId xmlns:a16="http://schemas.microsoft.com/office/drawing/2014/main" id="{43157F86-4CFC-4539-8866-57F4901BCE8A}"/>
              </a:ext>
            </a:extLst>
          </p:cNvPr>
          <p:cNvSpPr/>
          <p:nvPr/>
        </p:nvSpPr>
        <p:spPr>
          <a:xfrm>
            <a:off x="203200" y="203200"/>
            <a:ext cx="11729156" cy="6434667"/>
          </a:xfrm>
          <a:prstGeom prst="rect">
            <a:avLst/>
          </a:prstGeom>
          <a:noFill/>
          <a:ln w="508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3868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u="sng" dirty="0">
                <a:solidFill>
                  <a:srgbClr val="0000FF"/>
                </a:solidFill>
              </a:rPr>
              <a:t>Conducting a Paddle Craft Vessel Safety Check</a:t>
            </a:r>
            <a:endParaRPr lang="en-US" sz="4000" b="1" dirty="0">
              <a:solidFill>
                <a:srgbClr val="0000FF"/>
              </a:solidFill>
            </a:endParaRPr>
          </a:p>
        </p:txBody>
      </p:sp>
      <p:sp>
        <p:nvSpPr>
          <p:cNvPr id="3" name="Content Placeholder 2"/>
          <p:cNvSpPr>
            <a:spLocks noGrp="1"/>
          </p:cNvSpPr>
          <p:nvPr>
            <p:ph idx="1"/>
          </p:nvPr>
        </p:nvSpPr>
        <p:spPr>
          <a:xfrm>
            <a:off x="838200" y="1556117"/>
            <a:ext cx="10515600" cy="4351338"/>
          </a:xfrm>
        </p:spPr>
        <p:txBody>
          <a:bodyPr>
            <a:normAutofit lnSpcReduction="10000"/>
          </a:bodyPr>
          <a:lstStyle/>
          <a:p>
            <a:pPr marL="0" indent="0">
              <a:buNone/>
            </a:pPr>
            <a:r>
              <a:rPr lang="en-US" sz="3200" b="1" dirty="0">
                <a:solidFill>
                  <a:srgbClr val="FF0000"/>
                </a:solidFill>
              </a:rPr>
              <a:t>Section III – </a:t>
            </a:r>
            <a:r>
              <a:rPr lang="en-US" sz="3200" b="1" u="sng" dirty="0" err="1">
                <a:solidFill>
                  <a:srgbClr val="FF0000"/>
                </a:solidFill>
              </a:rPr>
              <a:t>Safey</a:t>
            </a:r>
            <a:r>
              <a:rPr lang="en-US" sz="3200" b="1" u="sng" dirty="0">
                <a:solidFill>
                  <a:srgbClr val="FF0000"/>
                </a:solidFill>
              </a:rPr>
              <a:t> Check Requirements</a:t>
            </a:r>
            <a:endParaRPr lang="en-US" sz="1400" b="1" u="sng" dirty="0">
              <a:solidFill>
                <a:srgbClr val="FF0000"/>
              </a:solidFill>
            </a:endParaRPr>
          </a:p>
          <a:p>
            <a:pPr marL="0" indent="0">
              <a:buNone/>
            </a:pPr>
            <a:endParaRPr lang="en-US" sz="1400" b="1" u="sng" dirty="0"/>
          </a:p>
          <a:p>
            <a:r>
              <a:rPr lang="en-US" u="sng" dirty="0"/>
              <a:t>Life Jacket(s) </a:t>
            </a:r>
            <a:endParaRPr lang="en-US" dirty="0"/>
          </a:p>
          <a:p>
            <a:pPr marL="509588" indent="0">
              <a:buNone/>
            </a:pPr>
            <a:r>
              <a:rPr lang="en-US" dirty="0"/>
              <a:t>Requirements are the same as other vessels: one U.S. Coast Guard approved, wearable life jacket for each person aboard the Paddle Craft.</a:t>
            </a:r>
          </a:p>
          <a:p>
            <a:pPr marL="509588" indent="0">
              <a:buNone/>
            </a:pPr>
            <a:r>
              <a:rPr lang="en-US" dirty="0"/>
              <a:t>In NY State, children under 12 must wear an approved life jacket </a:t>
            </a:r>
            <a:r>
              <a:rPr lang="en-US" u="sng" dirty="0"/>
              <a:t>at all times</a:t>
            </a:r>
            <a:r>
              <a:rPr lang="en-US" dirty="0"/>
              <a:t>.  Federal Law requires children 13 must were a </a:t>
            </a:r>
            <a:r>
              <a:rPr lang="en-US"/>
              <a:t>Life Jacket.</a:t>
            </a:r>
            <a:endParaRPr lang="en-US" dirty="0"/>
          </a:p>
          <a:p>
            <a:pPr marL="509588" indent="0">
              <a:buNone/>
            </a:pPr>
            <a:r>
              <a:rPr lang="en-US" b="1" dirty="0">
                <a:solidFill>
                  <a:srgbClr val="FF0000"/>
                </a:solidFill>
              </a:rPr>
              <a:t>The above requirements apply to </a:t>
            </a:r>
            <a:r>
              <a:rPr lang="en-US" b="1" u="sng" dirty="0">
                <a:solidFill>
                  <a:srgbClr val="FF0000"/>
                </a:solidFill>
              </a:rPr>
              <a:t>all</a:t>
            </a:r>
            <a:r>
              <a:rPr lang="en-US" b="1" dirty="0">
                <a:solidFill>
                  <a:srgbClr val="FF0000"/>
                </a:solidFill>
              </a:rPr>
              <a:t> Paddle Craft, </a:t>
            </a:r>
            <a:r>
              <a:rPr lang="en-US" b="1" u="sng" dirty="0">
                <a:solidFill>
                  <a:srgbClr val="FF0000"/>
                </a:solidFill>
              </a:rPr>
              <a:t>including stand-up paddleboards.</a:t>
            </a:r>
          </a:p>
        </p:txBody>
      </p:sp>
      <p:sp>
        <p:nvSpPr>
          <p:cNvPr id="6" name="Slide Number Placeholder 5">
            <a:extLst>
              <a:ext uri="{FF2B5EF4-FFF2-40B4-BE49-F238E27FC236}">
                <a16:creationId xmlns:a16="http://schemas.microsoft.com/office/drawing/2014/main" id="{0EDAA7D3-510B-40DC-BB91-039A762703B6}"/>
              </a:ext>
            </a:extLst>
          </p:cNvPr>
          <p:cNvSpPr>
            <a:spLocks noGrp="1"/>
          </p:cNvSpPr>
          <p:nvPr>
            <p:ph type="sldNum" sz="quarter" idx="12"/>
          </p:nvPr>
        </p:nvSpPr>
        <p:spPr/>
        <p:txBody>
          <a:bodyPr/>
          <a:lstStyle/>
          <a:p>
            <a:fld id="{90978CC6-CBD1-4AF8-B6D6-2462C5B30273}" type="slidenum">
              <a:rPr lang="en-US" smtClean="0"/>
              <a:t>11</a:t>
            </a:fld>
            <a:endParaRPr lang="en-US"/>
          </a:p>
        </p:txBody>
      </p:sp>
      <p:sp>
        <p:nvSpPr>
          <p:cNvPr id="4" name="Rectangle 3">
            <a:extLst>
              <a:ext uri="{FF2B5EF4-FFF2-40B4-BE49-F238E27FC236}">
                <a16:creationId xmlns:a16="http://schemas.microsoft.com/office/drawing/2014/main" id="{BA441E41-4B03-430F-B476-BAF3CB463247}"/>
              </a:ext>
            </a:extLst>
          </p:cNvPr>
          <p:cNvSpPr/>
          <p:nvPr/>
        </p:nvSpPr>
        <p:spPr>
          <a:xfrm>
            <a:off x="203200" y="203200"/>
            <a:ext cx="11729156" cy="6434667"/>
          </a:xfrm>
          <a:prstGeom prst="rect">
            <a:avLst/>
          </a:prstGeom>
          <a:noFill/>
          <a:ln w="508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81517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u="sng" dirty="0">
                <a:solidFill>
                  <a:srgbClr val="0000FF"/>
                </a:solidFill>
              </a:rPr>
              <a:t>Conducting a Paddle Craft Vessel Safety Check</a:t>
            </a:r>
            <a:endParaRPr lang="en-US" sz="4000" b="1" dirty="0">
              <a:solidFill>
                <a:srgbClr val="0000FF"/>
              </a:solidFill>
            </a:endParaRPr>
          </a:p>
        </p:txBody>
      </p:sp>
      <p:sp>
        <p:nvSpPr>
          <p:cNvPr id="3" name="Content Placeholder 2"/>
          <p:cNvSpPr>
            <a:spLocks noGrp="1"/>
          </p:cNvSpPr>
          <p:nvPr>
            <p:ph idx="1"/>
          </p:nvPr>
        </p:nvSpPr>
        <p:spPr>
          <a:xfrm>
            <a:off x="838200" y="1469489"/>
            <a:ext cx="10515600" cy="4522937"/>
          </a:xfrm>
        </p:spPr>
        <p:txBody>
          <a:bodyPr>
            <a:normAutofit fontScale="92500" lnSpcReduction="20000"/>
          </a:bodyPr>
          <a:lstStyle/>
          <a:p>
            <a:pPr marL="0" lvl="0" indent="0">
              <a:buNone/>
            </a:pPr>
            <a:r>
              <a:rPr lang="en-US" sz="3200" b="1" dirty="0">
                <a:solidFill>
                  <a:srgbClr val="FF0000"/>
                </a:solidFill>
              </a:rPr>
              <a:t>Section III:  </a:t>
            </a:r>
            <a:r>
              <a:rPr lang="en-US" sz="3200" b="1" u="sng" dirty="0">
                <a:solidFill>
                  <a:srgbClr val="FF0000"/>
                </a:solidFill>
              </a:rPr>
              <a:t>Safety Check Requirements</a:t>
            </a:r>
          </a:p>
          <a:p>
            <a:pPr marL="0" lvl="0" indent="0">
              <a:buNone/>
            </a:pPr>
            <a:endParaRPr lang="en-US" sz="1400" b="1" u="sng" dirty="0">
              <a:solidFill>
                <a:prstClr val="black"/>
              </a:solidFill>
            </a:endParaRPr>
          </a:p>
          <a:p>
            <a:pPr lvl="0"/>
            <a:r>
              <a:rPr lang="en-US" sz="3000" u="sng" dirty="0">
                <a:solidFill>
                  <a:prstClr val="black"/>
                </a:solidFill>
              </a:rPr>
              <a:t>Overall Vessel Condition</a:t>
            </a:r>
            <a:r>
              <a:rPr lang="en-US" sz="3000" dirty="0">
                <a:solidFill>
                  <a:prstClr val="black"/>
                </a:solidFill>
              </a:rPr>
              <a:t> </a:t>
            </a:r>
          </a:p>
          <a:p>
            <a:pPr marL="742950" indent="-514350">
              <a:buAutoNum type="alphaLcPeriod"/>
            </a:pPr>
            <a:r>
              <a:rPr lang="en-US" sz="3000" u="sng" dirty="0"/>
              <a:t>Hull &amp; deck sound </a:t>
            </a:r>
            <a:r>
              <a:rPr lang="en-US" sz="3000" dirty="0"/>
              <a:t>- Check the hull for leaks and the bulkhead for lines or fittings that need repair or need replacement.  If holes are patched with duct tape, vessel will not qualify for an inspection decal.</a:t>
            </a:r>
          </a:p>
          <a:p>
            <a:pPr marL="798513" indent="-569913">
              <a:buNone/>
            </a:pPr>
            <a:r>
              <a:rPr lang="en-US" sz="3000" dirty="0"/>
              <a:t>       If Paddle Craft has a skeg or rudder, be sure it is working and fastened securely.	</a:t>
            </a:r>
          </a:p>
          <a:p>
            <a:pPr marL="798513" indent="-569913">
              <a:buNone/>
            </a:pPr>
            <a:r>
              <a:rPr lang="en-US" sz="3000" dirty="0"/>
              <a:t>b.    </a:t>
            </a:r>
            <a:r>
              <a:rPr lang="en-US" sz="3000" u="sng" dirty="0"/>
              <a:t>Hatch covers </a:t>
            </a:r>
            <a:r>
              <a:rPr lang="en-US" sz="3000" dirty="0"/>
              <a:t> - If the craft has any hatch covers, be sure they are in good condition, secure, and fitted properly to keep water out of the hull.</a:t>
            </a:r>
          </a:p>
        </p:txBody>
      </p:sp>
      <p:sp>
        <p:nvSpPr>
          <p:cNvPr id="6" name="Slide Number Placeholder 5">
            <a:extLst>
              <a:ext uri="{FF2B5EF4-FFF2-40B4-BE49-F238E27FC236}">
                <a16:creationId xmlns:a16="http://schemas.microsoft.com/office/drawing/2014/main" id="{711B0C77-7C83-49C2-A365-49D70130DE76}"/>
              </a:ext>
            </a:extLst>
          </p:cNvPr>
          <p:cNvSpPr>
            <a:spLocks noGrp="1"/>
          </p:cNvSpPr>
          <p:nvPr>
            <p:ph type="sldNum" sz="quarter" idx="12"/>
          </p:nvPr>
        </p:nvSpPr>
        <p:spPr/>
        <p:txBody>
          <a:bodyPr/>
          <a:lstStyle/>
          <a:p>
            <a:fld id="{90978CC6-CBD1-4AF8-B6D6-2462C5B30273}" type="slidenum">
              <a:rPr lang="en-US" smtClean="0"/>
              <a:t>12</a:t>
            </a:fld>
            <a:endParaRPr lang="en-US"/>
          </a:p>
        </p:txBody>
      </p:sp>
      <p:sp>
        <p:nvSpPr>
          <p:cNvPr id="4" name="Rectangle 3">
            <a:extLst>
              <a:ext uri="{FF2B5EF4-FFF2-40B4-BE49-F238E27FC236}">
                <a16:creationId xmlns:a16="http://schemas.microsoft.com/office/drawing/2014/main" id="{C49CAD87-355C-4018-AD64-65F2EA29C4A8}"/>
              </a:ext>
            </a:extLst>
          </p:cNvPr>
          <p:cNvSpPr/>
          <p:nvPr/>
        </p:nvSpPr>
        <p:spPr>
          <a:xfrm>
            <a:off x="203200" y="203200"/>
            <a:ext cx="11729156" cy="6434667"/>
          </a:xfrm>
          <a:prstGeom prst="rect">
            <a:avLst/>
          </a:prstGeom>
          <a:noFill/>
          <a:ln w="508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49885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u="sng" dirty="0">
                <a:solidFill>
                  <a:srgbClr val="0000FF"/>
                </a:solidFill>
              </a:rPr>
              <a:t>Conducting a Paddle Craft Vessel Safety Check</a:t>
            </a:r>
            <a:endParaRPr lang="en-US" sz="4000" b="1" dirty="0">
              <a:solidFill>
                <a:srgbClr val="0000FF"/>
              </a:solidFill>
            </a:endParaRPr>
          </a:p>
        </p:txBody>
      </p:sp>
      <p:sp>
        <p:nvSpPr>
          <p:cNvPr id="3" name="Content Placeholder 2"/>
          <p:cNvSpPr>
            <a:spLocks noGrp="1"/>
          </p:cNvSpPr>
          <p:nvPr>
            <p:ph idx="1"/>
          </p:nvPr>
        </p:nvSpPr>
        <p:spPr>
          <a:xfrm>
            <a:off x="732322" y="1479114"/>
            <a:ext cx="10515600" cy="4786931"/>
          </a:xfrm>
        </p:spPr>
        <p:txBody>
          <a:bodyPr>
            <a:normAutofit lnSpcReduction="10000"/>
          </a:bodyPr>
          <a:lstStyle/>
          <a:p>
            <a:pPr marL="0" lvl="0" indent="0">
              <a:buNone/>
            </a:pPr>
            <a:r>
              <a:rPr lang="en-US" sz="3200" b="1" dirty="0">
                <a:solidFill>
                  <a:srgbClr val="FF0000"/>
                </a:solidFill>
              </a:rPr>
              <a:t>Section III:  </a:t>
            </a:r>
            <a:r>
              <a:rPr lang="en-US" sz="3200" b="1" u="sng" dirty="0">
                <a:solidFill>
                  <a:srgbClr val="FF0000"/>
                </a:solidFill>
              </a:rPr>
              <a:t>Safety Check Requirements</a:t>
            </a:r>
          </a:p>
          <a:p>
            <a:pPr lvl="0"/>
            <a:r>
              <a:rPr lang="en-US" u="sng" dirty="0">
                <a:solidFill>
                  <a:prstClr val="black"/>
                </a:solidFill>
              </a:rPr>
              <a:t>Overall Vessel Condition </a:t>
            </a:r>
            <a:r>
              <a:rPr lang="en-US" u="sng" dirty="0" err="1">
                <a:solidFill>
                  <a:prstClr val="black"/>
                </a:solidFill>
              </a:rPr>
              <a:t>con’t</a:t>
            </a:r>
            <a:r>
              <a:rPr lang="en-US" dirty="0">
                <a:solidFill>
                  <a:prstClr val="black"/>
                </a:solidFill>
              </a:rPr>
              <a:t> </a:t>
            </a:r>
          </a:p>
          <a:p>
            <a:pPr marL="798513" lvl="0" indent="-566738">
              <a:buNone/>
            </a:pPr>
            <a:r>
              <a:rPr lang="en-US" dirty="0">
                <a:solidFill>
                  <a:prstClr val="black"/>
                </a:solidFill>
              </a:rPr>
              <a:t> c.   </a:t>
            </a:r>
            <a:r>
              <a:rPr lang="en-US" u="sng" dirty="0">
                <a:solidFill>
                  <a:prstClr val="black"/>
                </a:solidFill>
              </a:rPr>
              <a:t>Deck lines and bungee cords</a:t>
            </a:r>
            <a:r>
              <a:rPr lang="en-US" dirty="0">
                <a:solidFill>
                  <a:prstClr val="black"/>
                </a:solidFill>
              </a:rPr>
              <a:t> - All lines and bungee cords should be in good condition and secure. They should not be fraying or hanging off the paddle craft.  Note that the paddler uses lines to secure equipment, get back into/onto the Paddle Craft if he or she has fallen overboard, and back on the craft if it has capsized, therefore, the lines should be in good condition.</a:t>
            </a:r>
          </a:p>
          <a:p>
            <a:pPr marL="0" indent="0">
              <a:buNone/>
            </a:pPr>
            <a:r>
              <a:rPr lang="en-US" dirty="0"/>
              <a:t>    d.   </a:t>
            </a:r>
            <a:r>
              <a:rPr lang="en-US" u="sng" dirty="0"/>
              <a:t>Hardware secure and in working order</a:t>
            </a:r>
            <a:r>
              <a:rPr lang="en-US" dirty="0"/>
              <a:t> - Most Paddle Craft will 	easily flip over, therefore, anything that is loose should be 	secured. Since this type of craft is most always wet, check to see 	that all hardware is in working condition.     </a:t>
            </a:r>
          </a:p>
        </p:txBody>
      </p:sp>
      <p:sp>
        <p:nvSpPr>
          <p:cNvPr id="6" name="Slide Number Placeholder 5">
            <a:extLst>
              <a:ext uri="{FF2B5EF4-FFF2-40B4-BE49-F238E27FC236}">
                <a16:creationId xmlns:a16="http://schemas.microsoft.com/office/drawing/2014/main" id="{4505292D-1858-47BA-BAC2-5B3FC2ECF000}"/>
              </a:ext>
            </a:extLst>
          </p:cNvPr>
          <p:cNvSpPr>
            <a:spLocks noGrp="1"/>
          </p:cNvSpPr>
          <p:nvPr>
            <p:ph type="sldNum" sz="quarter" idx="12"/>
          </p:nvPr>
        </p:nvSpPr>
        <p:spPr/>
        <p:txBody>
          <a:bodyPr/>
          <a:lstStyle/>
          <a:p>
            <a:fld id="{90978CC6-CBD1-4AF8-B6D6-2462C5B30273}" type="slidenum">
              <a:rPr lang="en-US" smtClean="0"/>
              <a:t>13</a:t>
            </a:fld>
            <a:endParaRPr lang="en-US"/>
          </a:p>
        </p:txBody>
      </p:sp>
      <p:sp>
        <p:nvSpPr>
          <p:cNvPr id="4" name="Rectangle 3">
            <a:extLst>
              <a:ext uri="{FF2B5EF4-FFF2-40B4-BE49-F238E27FC236}">
                <a16:creationId xmlns:a16="http://schemas.microsoft.com/office/drawing/2014/main" id="{E63B6911-C10F-466A-8E97-491A87726FEF}"/>
              </a:ext>
            </a:extLst>
          </p:cNvPr>
          <p:cNvSpPr/>
          <p:nvPr/>
        </p:nvSpPr>
        <p:spPr>
          <a:xfrm>
            <a:off x="203200" y="203200"/>
            <a:ext cx="11729156" cy="6434667"/>
          </a:xfrm>
          <a:prstGeom prst="rect">
            <a:avLst/>
          </a:prstGeom>
          <a:noFill/>
          <a:ln w="508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70888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7969" y="365125"/>
            <a:ext cx="10625831" cy="1325563"/>
          </a:xfrm>
        </p:spPr>
        <p:txBody>
          <a:bodyPr>
            <a:normAutofit/>
          </a:bodyPr>
          <a:lstStyle/>
          <a:p>
            <a:pPr algn="ctr"/>
            <a:r>
              <a:rPr lang="en-US" sz="4000" b="1" u="sng" dirty="0">
                <a:solidFill>
                  <a:srgbClr val="0000FF"/>
                </a:solidFill>
              </a:rPr>
              <a:t>Conducting a Paddle Craft Vessel Safety Check</a:t>
            </a:r>
            <a:endParaRPr lang="en-US" sz="4000" b="1" dirty="0">
              <a:solidFill>
                <a:srgbClr val="0000FF"/>
              </a:solidFill>
            </a:endParaRPr>
          </a:p>
        </p:txBody>
      </p:sp>
      <p:sp>
        <p:nvSpPr>
          <p:cNvPr id="3" name="Content Placeholder 2"/>
          <p:cNvSpPr>
            <a:spLocks noGrp="1"/>
          </p:cNvSpPr>
          <p:nvPr>
            <p:ph idx="1"/>
          </p:nvPr>
        </p:nvSpPr>
        <p:spPr/>
        <p:txBody>
          <a:bodyPr>
            <a:normAutofit fontScale="85000" lnSpcReduction="10000"/>
          </a:bodyPr>
          <a:lstStyle/>
          <a:p>
            <a:pPr marL="0" lvl="0" indent="0">
              <a:buNone/>
            </a:pPr>
            <a:r>
              <a:rPr lang="en-US" sz="3800" b="1" dirty="0">
                <a:solidFill>
                  <a:srgbClr val="FF0000"/>
                </a:solidFill>
              </a:rPr>
              <a:t>Section III:  </a:t>
            </a:r>
            <a:r>
              <a:rPr lang="en-US" sz="3800" b="1" u="sng" dirty="0">
                <a:solidFill>
                  <a:srgbClr val="FF0000"/>
                </a:solidFill>
              </a:rPr>
              <a:t>Safety Check Requirements</a:t>
            </a:r>
          </a:p>
          <a:p>
            <a:pPr lvl="0"/>
            <a:r>
              <a:rPr lang="en-US" sz="3300" u="sng" dirty="0">
                <a:solidFill>
                  <a:prstClr val="black"/>
                </a:solidFill>
              </a:rPr>
              <a:t>Overall Vessel Condition </a:t>
            </a:r>
            <a:r>
              <a:rPr lang="en-US" sz="3300" u="sng" dirty="0" err="1">
                <a:solidFill>
                  <a:prstClr val="black"/>
                </a:solidFill>
              </a:rPr>
              <a:t>con’t</a:t>
            </a:r>
            <a:r>
              <a:rPr lang="en-US" sz="3300" dirty="0">
                <a:solidFill>
                  <a:prstClr val="black"/>
                </a:solidFill>
              </a:rPr>
              <a:t> </a:t>
            </a:r>
          </a:p>
          <a:p>
            <a:pPr marL="798513" lvl="0" indent="-566738">
              <a:buNone/>
            </a:pPr>
            <a:r>
              <a:rPr lang="en-US" sz="3300" dirty="0">
                <a:solidFill>
                  <a:prstClr val="black"/>
                </a:solidFill>
              </a:rPr>
              <a:t> e.   </a:t>
            </a:r>
            <a:r>
              <a:rPr lang="en-US" sz="3300" u="sng" dirty="0">
                <a:solidFill>
                  <a:prstClr val="black"/>
                </a:solidFill>
              </a:rPr>
              <a:t>Bulkhead/Airbags/Flotation</a:t>
            </a:r>
            <a:r>
              <a:rPr lang="en-US" sz="3300" dirty="0">
                <a:solidFill>
                  <a:prstClr val="black"/>
                </a:solidFill>
              </a:rPr>
              <a:t> - Check for holes and cracks.  Some Paddle Craft do not have any bulkheads and instead require the use of airbags or foam blocks at the stern or bow to provide flotation.  This type of craft will become unusable or will sink when flooded if the airbags or foam blocks are missing.</a:t>
            </a:r>
          </a:p>
          <a:p>
            <a:pPr marL="798513" lvl="0" indent="-741363">
              <a:buNone/>
            </a:pPr>
            <a:r>
              <a:rPr lang="en-US" sz="3300" dirty="0">
                <a:solidFill>
                  <a:prstClr val="black"/>
                </a:solidFill>
              </a:rPr>
              <a:t>    f.   </a:t>
            </a:r>
            <a:r>
              <a:rPr lang="en-US" sz="3300" u="sng" dirty="0">
                <a:solidFill>
                  <a:prstClr val="black"/>
                </a:solidFill>
              </a:rPr>
              <a:t>Paddle/Oars (serviceable)</a:t>
            </a:r>
            <a:r>
              <a:rPr lang="en-US" sz="3300" dirty="0">
                <a:solidFill>
                  <a:prstClr val="black"/>
                </a:solidFill>
              </a:rPr>
              <a:t>	- Check the shaft and blade of paddles and oars to make sure there are no cracks or fractures.</a:t>
            </a:r>
          </a:p>
          <a:p>
            <a:pPr marL="798513" lvl="0" indent="-798513">
              <a:buNone/>
            </a:pPr>
            <a:r>
              <a:rPr lang="en-US" dirty="0">
                <a:solidFill>
                  <a:prstClr val="black"/>
                </a:solidFill>
              </a:rPr>
              <a:t>          </a:t>
            </a:r>
          </a:p>
          <a:p>
            <a:endParaRPr lang="en-US" dirty="0"/>
          </a:p>
        </p:txBody>
      </p:sp>
      <p:sp>
        <p:nvSpPr>
          <p:cNvPr id="6" name="Slide Number Placeholder 5">
            <a:extLst>
              <a:ext uri="{FF2B5EF4-FFF2-40B4-BE49-F238E27FC236}">
                <a16:creationId xmlns:a16="http://schemas.microsoft.com/office/drawing/2014/main" id="{339374AC-4D3E-4FEA-8B02-549FC4DF3CBF}"/>
              </a:ext>
            </a:extLst>
          </p:cNvPr>
          <p:cNvSpPr>
            <a:spLocks noGrp="1"/>
          </p:cNvSpPr>
          <p:nvPr>
            <p:ph type="sldNum" sz="quarter" idx="12"/>
          </p:nvPr>
        </p:nvSpPr>
        <p:spPr/>
        <p:txBody>
          <a:bodyPr/>
          <a:lstStyle/>
          <a:p>
            <a:fld id="{90978CC6-CBD1-4AF8-B6D6-2462C5B30273}" type="slidenum">
              <a:rPr lang="en-US" smtClean="0"/>
              <a:t>14</a:t>
            </a:fld>
            <a:endParaRPr lang="en-US"/>
          </a:p>
        </p:txBody>
      </p:sp>
      <p:sp>
        <p:nvSpPr>
          <p:cNvPr id="4" name="Rectangle 3">
            <a:extLst>
              <a:ext uri="{FF2B5EF4-FFF2-40B4-BE49-F238E27FC236}">
                <a16:creationId xmlns:a16="http://schemas.microsoft.com/office/drawing/2014/main" id="{22EF61F2-F2DA-4D53-BC66-53EC5C8CEE7D}"/>
              </a:ext>
            </a:extLst>
          </p:cNvPr>
          <p:cNvSpPr/>
          <p:nvPr/>
        </p:nvSpPr>
        <p:spPr>
          <a:xfrm>
            <a:off x="203200" y="203200"/>
            <a:ext cx="11729156" cy="6434667"/>
          </a:xfrm>
          <a:prstGeom prst="rect">
            <a:avLst/>
          </a:prstGeom>
          <a:noFill/>
          <a:ln w="508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1011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9978" y="271062"/>
            <a:ext cx="10515600" cy="693653"/>
          </a:xfrm>
        </p:spPr>
        <p:txBody>
          <a:bodyPr>
            <a:noAutofit/>
          </a:bodyPr>
          <a:lstStyle/>
          <a:p>
            <a:pPr algn="ctr"/>
            <a:r>
              <a:rPr lang="en-US" sz="4000" b="1" u="sng" dirty="0">
                <a:solidFill>
                  <a:srgbClr val="0000FF"/>
                </a:solidFill>
              </a:rPr>
              <a:t>Conducting a Paddle Craft Vessel Safety Check</a:t>
            </a:r>
            <a:endParaRPr lang="en-US" sz="4000" dirty="0">
              <a:solidFill>
                <a:srgbClr val="0000FF"/>
              </a:solidFill>
            </a:endParaRPr>
          </a:p>
        </p:txBody>
      </p:sp>
      <p:sp>
        <p:nvSpPr>
          <p:cNvPr id="3" name="Content Placeholder 2"/>
          <p:cNvSpPr>
            <a:spLocks noGrp="1"/>
          </p:cNvSpPr>
          <p:nvPr>
            <p:ph idx="1"/>
          </p:nvPr>
        </p:nvSpPr>
        <p:spPr>
          <a:xfrm>
            <a:off x="503722" y="1048323"/>
            <a:ext cx="11184555" cy="6081529"/>
          </a:xfrm>
        </p:spPr>
        <p:txBody>
          <a:bodyPr>
            <a:normAutofit fontScale="92500" lnSpcReduction="10000"/>
          </a:bodyPr>
          <a:lstStyle/>
          <a:p>
            <a:pPr marL="0" lvl="0" indent="0">
              <a:buNone/>
            </a:pPr>
            <a:r>
              <a:rPr lang="en-US" sz="3200" b="1" dirty="0">
                <a:solidFill>
                  <a:srgbClr val="FF0000"/>
                </a:solidFill>
              </a:rPr>
              <a:t>Section III:  </a:t>
            </a:r>
            <a:r>
              <a:rPr lang="en-US" sz="3200" b="1" u="sng" dirty="0">
                <a:solidFill>
                  <a:srgbClr val="FF0000"/>
                </a:solidFill>
              </a:rPr>
              <a:t>Safety Check Requirements</a:t>
            </a:r>
          </a:p>
          <a:p>
            <a:r>
              <a:rPr lang="en-US" sz="3000" u="sng" dirty="0">
                <a:solidFill>
                  <a:prstClr val="black"/>
                </a:solidFill>
              </a:rPr>
              <a:t>Navigation Lights</a:t>
            </a:r>
            <a:r>
              <a:rPr lang="en-US" sz="3000" dirty="0">
                <a:solidFill>
                  <a:prstClr val="black"/>
                </a:solidFill>
              </a:rPr>
              <a:t>	</a:t>
            </a:r>
          </a:p>
          <a:p>
            <a:pPr marL="857250" lvl="0" indent="0">
              <a:buNone/>
            </a:pPr>
            <a:r>
              <a:rPr lang="en-US" sz="3000" dirty="0">
                <a:solidFill>
                  <a:prstClr val="black"/>
                </a:solidFill>
              </a:rPr>
              <a:t>When required, lights should be displayed in accordance with the Navigation rules - side lights and a stern light or a flashlight or lantern showing a white light. Be sure they are working.</a:t>
            </a:r>
          </a:p>
          <a:p>
            <a:r>
              <a:rPr lang="en-US" sz="3000" u="sng" dirty="0"/>
              <a:t>Visual Distress Signals</a:t>
            </a:r>
            <a:r>
              <a:rPr lang="en-US" sz="3000" dirty="0"/>
              <a:t>	</a:t>
            </a:r>
          </a:p>
          <a:p>
            <a:pPr marL="914400" indent="0">
              <a:buNone/>
            </a:pPr>
            <a:r>
              <a:rPr lang="en-US" sz="3000" dirty="0"/>
              <a:t>A Paddle Craft operating in coastal waters between sunset and sunrise is required to carry visual distress signals suitable for night. This can be a battery powered S.O.S. light or three combination day and night flares.</a:t>
            </a:r>
          </a:p>
          <a:p>
            <a:r>
              <a:rPr lang="en-US" sz="3000" u="sng" dirty="0"/>
              <a:t>State and/or Local Requirements </a:t>
            </a:r>
          </a:p>
          <a:p>
            <a:pPr marL="0" indent="0">
              <a:buNone/>
            </a:pPr>
            <a:r>
              <a:rPr lang="en-US" sz="3000" dirty="0"/>
              <a:t>	State requirements differ in each state and if the inspected craft does 	not meet state and/or local requirements, the vessel does not qualify 	for an inspection decal.</a:t>
            </a:r>
          </a:p>
        </p:txBody>
      </p:sp>
      <p:sp>
        <p:nvSpPr>
          <p:cNvPr id="6" name="Slide Number Placeholder 5">
            <a:extLst>
              <a:ext uri="{FF2B5EF4-FFF2-40B4-BE49-F238E27FC236}">
                <a16:creationId xmlns:a16="http://schemas.microsoft.com/office/drawing/2014/main" id="{B94338B5-A210-4666-B250-09A12641373B}"/>
              </a:ext>
            </a:extLst>
          </p:cNvPr>
          <p:cNvSpPr>
            <a:spLocks noGrp="1"/>
          </p:cNvSpPr>
          <p:nvPr>
            <p:ph type="sldNum" sz="quarter" idx="12"/>
          </p:nvPr>
        </p:nvSpPr>
        <p:spPr/>
        <p:txBody>
          <a:bodyPr/>
          <a:lstStyle/>
          <a:p>
            <a:fld id="{90978CC6-CBD1-4AF8-B6D6-2462C5B30273}" type="slidenum">
              <a:rPr lang="en-US" smtClean="0"/>
              <a:t>15</a:t>
            </a:fld>
            <a:endParaRPr lang="en-US"/>
          </a:p>
        </p:txBody>
      </p:sp>
      <p:sp>
        <p:nvSpPr>
          <p:cNvPr id="4" name="Rectangle 3">
            <a:extLst>
              <a:ext uri="{FF2B5EF4-FFF2-40B4-BE49-F238E27FC236}">
                <a16:creationId xmlns:a16="http://schemas.microsoft.com/office/drawing/2014/main" id="{3D7EFD81-337D-4B90-B8D7-517A9AC2FDFB}"/>
              </a:ext>
            </a:extLst>
          </p:cNvPr>
          <p:cNvSpPr/>
          <p:nvPr/>
        </p:nvSpPr>
        <p:spPr>
          <a:xfrm>
            <a:off x="203200" y="203200"/>
            <a:ext cx="11729156" cy="6434667"/>
          </a:xfrm>
          <a:prstGeom prst="rect">
            <a:avLst/>
          </a:prstGeom>
          <a:noFill/>
          <a:ln w="508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91381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3913" y="136525"/>
            <a:ext cx="10515600" cy="962719"/>
          </a:xfrm>
        </p:spPr>
        <p:txBody>
          <a:bodyPr>
            <a:normAutofit/>
          </a:bodyPr>
          <a:lstStyle/>
          <a:p>
            <a:pPr algn="ctr"/>
            <a:r>
              <a:rPr lang="en-US" sz="4000" b="1" u="sng" dirty="0">
                <a:solidFill>
                  <a:srgbClr val="0000FF"/>
                </a:solidFill>
              </a:rPr>
              <a:t>Conducting a Paddle Craft Vessel Safety Check</a:t>
            </a:r>
            <a:endParaRPr lang="en-US" sz="4000" dirty="0">
              <a:solidFill>
                <a:srgbClr val="0000FF"/>
              </a:solidFill>
            </a:endParaRPr>
          </a:p>
        </p:txBody>
      </p:sp>
      <p:sp>
        <p:nvSpPr>
          <p:cNvPr id="3" name="Content Placeholder 2"/>
          <p:cNvSpPr>
            <a:spLocks noGrp="1"/>
          </p:cNvSpPr>
          <p:nvPr>
            <p:ph idx="1"/>
          </p:nvPr>
        </p:nvSpPr>
        <p:spPr>
          <a:xfrm>
            <a:off x="838200" y="1099244"/>
            <a:ext cx="10729404" cy="5372577"/>
          </a:xfrm>
        </p:spPr>
        <p:txBody>
          <a:bodyPr>
            <a:normAutofit fontScale="25000" lnSpcReduction="20000"/>
          </a:bodyPr>
          <a:lstStyle/>
          <a:p>
            <a:pPr marL="0" lvl="0" indent="0">
              <a:buNone/>
            </a:pPr>
            <a:r>
              <a:rPr lang="en-US" sz="12000" b="1" dirty="0">
                <a:solidFill>
                  <a:srgbClr val="FF0000"/>
                </a:solidFill>
              </a:rPr>
              <a:t>Section IV:  </a:t>
            </a:r>
            <a:r>
              <a:rPr lang="en-US" sz="12000" b="1" u="sng" dirty="0">
                <a:solidFill>
                  <a:srgbClr val="FF0000"/>
                </a:solidFill>
              </a:rPr>
              <a:t>Open Water Recommendations</a:t>
            </a:r>
          </a:p>
          <a:p>
            <a:pPr marL="0" lvl="0" indent="0">
              <a:buNone/>
            </a:pPr>
            <a:endParaRPr lang="en-US" sz="3200" u="sng" dirty="0">
              <a:solidFill>
                <a:prstClr val="black"/>
              </a:solidFill>
            </a:endParaRPr>
          </a:p>
          <a:p>
            <a:pPr marL="509588" lvl="1" indent="287338"/>
            <a:r>
              <a:rPr lang="en-US" sz="11200" dirty="0"/>
              <a:t>Pump or Bailer - You need something to get water out of the vessel</a:t>
            </a:r>
          </a:p>
          <a:p>
            <a:pPr marL="509588" lvl="1" indent="0">
              <a:buNone/>
            </a:pPr>
            <a:endParaRPr lang="en-US" sz="3200" dirty="0"/>
          </a:p>
          <a:p>
            <a:pPr marL="509588" lvl="1" indent="288925"/>
            <a:r>
              <a:rPr lang="en-US" sz="11200" dirty="0"/>
              <a:t>Spray Skirt - Piece of watertight material rigged to keep water 	from entering cockpit in rough seas or while operator is executing 	a roll</a:t>
            </a:r>
          </a:p>
          <a:p>
            <a:pPr marL="509588" lvl="1" indent="0">
              <a:buNone/>
            </a:pPr>
            <a:endParaRPr lang="en-US" sz="3200" dirty="0"/>
          </a:p>
          <a:p>
            <a:pPr marL="509588" lvl="1" indent="288925"/>
            <a:r>
              <a:rPr lang="en-US" sz="11200" dirty="0"/>
              <a:t>Spare Paddle/Oars - If you lose one of these, you may have trouble 	getting home or to your destination</a:t>
            </a:r>
          </a:p>
          <a:p>
            <a:pPr marL="509588" lvl="1" indent="0">
              <a:buNone/>
            </a:pPr>
            <a:endParaRPr lang="en-US" sz="3200" dirty="0"/>
          </a:p>
          <a:p>
            <a:pPr marL="509588" lvl="1" indent="288925"/>
            <a:r>
              <a:rPr lang="en-US" sz="11200" dirty="0"/>
              <a:t>Compass/GPS/Navigation Chart - It’s always nice to know where 	you are and where you are going </a:t>
            </a:r>
          </a:p>
          <a:p>
            <a:pPr marL="509588" lvl="1" indent="0">
              <a:buNone/>
            </a:pPr>
            <a:endParaRPr lang="en-US" sz="3200" dirty="0"/>
          </a:p>
          <a:p>
            <a:pPr marL="509588" lvl="1" indent="288925"/>
            <a:r>
              <a:rPr lang="en-US" sz="11200" dirty="0"/>
              <a:t>Tow line or vessel recovery system</a:t>
            </a:r>
          </a:p>
          <a:p>
            <a:pPr marL="509588" lvl="1" indent="0">
              <a:buNone/>
            </a:pPr>
            <a:r>
              <a:rPr lang="en-US" sz="3200" dirty="0"/>
              <a:t> </a:t>
            </a:r>
          </a:p>
          <a:p>
            <a:pPr marL="798513" lvl="1" indent="-288925"/>
            <a:r>
              <a:rPr lang="en-US" sz="11200" dirty="0"/>
              <a:t>Marine Radio (handheld VHF)/Cell phone/Personal Locator Beacon (PLB) - These must be kept dry. Note: cell phones only operate in limited areas.</a:t>
            </a:r>
          </a:p>
          <a:p>
            <a:pPr marL="509588" lvl="1" indent="288925"/>
            <a:endParaRPr lang="en-US" sz="11200" dirty="0"/>
          </a:p>
          <a:p>
            <a:pPr marL="509588" lvl="1" indent="-104775">
              <a:buNone/>
            </a:pPr>
            <a:r>
              <a:rPr lang="en-US" dirty="0"/>
              <a:t>		</a:t>
            </a:r>
          </a:p>
        </p:txBody>
      </p:sp>
      <p:sp>
        <p:nvSpPr>
          <p:cNvPr id="6" name="Slide Number Placeholder 5">
            <a:extLst>
              <a:ext uri="{FF2B5EF4-FFF2-40B4-BE49-F238E27FC236}">
                <a16:creationId xmlns:a16="http://schemas.microsoft.com/office/drawing/2014/main" id="{5CDA56A9-8A11-4AD6-B8A2-EA5EF40C4AD2}"/>
              </a:ext>
            </a:extLst>
          </p:cNvPr>
          <p:cNvSpPr>
            <a:spLocks noGrp="1"/>
          </p:cNvSpPr>
          <p:nvPr>
            <p:ph type="sldNum" sz="quarter" idx="12"/>
          </p:nvPr>
        </p:nvSpPr>
        <p:spPr/>
        <p:txBody>
          <a:bodyPr/>
          <a:lstStyle/>
          <a:p>
            <a:fld id="{90978CC6-CBD1-4AF8-B6D6-2462C5B30273}" type="slidenum">
              <a:rPr lang="en-US" smtClean="0"/>
              <a:t>16</a:t>
            </a:fld>
            <a:endParaRPr lang="en-US"/>
          </a:p>
        </p:txBody>
      </p:sp>
      <p:sp>
        <p:nvSpPr>
          <p:cNvPr id="4" name="Rectangle 3">
            <a:extLst>
              <a:ext uri="{FF2B5EF4-FFF2-40B4-BE49-F238E27FC236}">
                <a16:creationId xmlns:a16="http://schemas.microsoft.com/office/drawing/2014/main" id="{2034EE87-3632-443C-83B8-34ACC9800113}"/>
              </a:ext>
            </a:extLst>
          </p:cNvPr>
          <p:cNvSpPr/>
          <p:nvPr/>
        </p:nvSpPr>
        <p:spPr>
          <a:xfrm>
            <a:off x="203200" y="203200"/>
            <a:ext cx="11729156" cy="6434667"/>
          </a:xfrm>
          <a:prstGeom prst="rect">
            <a:avLst/>
          </a:prstGeom>
          <a:noFill/>
          <a:ln w="508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1901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564443" y="280159"/>
            <a:ext cx="11033997" cy="707886"/>
          </a:xfrm>
          <a:prstGeom prst="rect">
            <a:avLst/>
          </a:prstGeom>
        </p:spPr>
        <p:txBody>
          <a:bodyPr wrap="square">
            <a:spAutoFit/>
          </a:bodyPr>
          <a:lstStyle/>
          <a:p>
            <a:pPr algn="ctr"/>
            <a:r>
              <a:rPr lang="en-US" sz="4000" b="1" u="sng" dirty="0">
                <a:solidFill>
                  <a:srgbClr val="0000FF"/>
                </a:solidFill>
                <a:latin typeface="+mj-lt"/>
              </a:rPr>
              <a:t>Conducting a Paddle Craft Vessel Safety Check</a:t>
            </a:r>
            <a:endParaRPr lang="en-US" sz="4000" dirty="0">
              <a:solidFill>
                <a:srgbClr val="0000FF"/>
              </a:solidFill>
              <a:latin typeface="+mj-lt"/>
            </a:endParaRPr>
          </a:p>
        </p:txBody>
      </p:sp>
      <p:sp>
        <p:nvSpPr>
          <p:cNvPr id="3" name="Rectangle 2"/>
          <p:cNvSpPr/>
          <p:nvPr/>
        </p:nvSpPr>
        <p:spPr>
          <a:xfrm>
            <a:off x="1002304" y="1093087"/>
            <a:ext cx="10677625" cy="535531"/>
          </a:xfrm>
          <a:prstGeom prst="rect">
            <a:avLst/>
          </a:prstGeom>
        </p:spPr>
        <p:txBody>
          <a:bodyPr wrap="square">
            <a:spAutoFit/>
          </a:bodyPr>
          <a:lstStyle/>
          <a:p>
            <a:pPr lvl="0">
              <a:lnSpc>
                <a:spcPct val="90000"/>
              </a:lnSpc>
              <a:spcBef>
                <a:spcPts val="1000"/>
              </a:spcBef>
            </a:pPr>
            <a:r>
              <a:rPr lang="en-US" sz="3200" b="1" dirty="0">
                <a:solidFill>
                  <a:srgbClr val="FF0000"/>
                </a:solidFill>
              </a:rPr>
              <a:t>Section V:  </a:t>
            </a:r>
            <a:r>
              <a:rPr lang="en-US" sz="3200" b="1" u="sng" dirty="0">
                <a:solidFill>
                  <a:srgbClr val="FF0000"/>
                </a:solidFill>
              </a:rPr>
              <a:t>Other Recommendations</a:t>
            </a:r>
          </a:p>
        </p:txBody>
      </p:sp>
      <p:sp>
        <p:nvSpPr>
          <p:cNvPr id="4" name="Rectangle 3"/>
          <p:cNvSpPr/>
          <p:nvPr/>
        </p:nvSpPr>
        <p:spPr>
          <a:xfrm>
            <a:off x="579002" y="1622255"/>
            <a:ext cx="11033996" cy="5222455"/>
          </a:xfrm>
          <a:prstGeom prst="rect">
            <a:avLst/>
          </a:prstGeom>
        </p:spPr>
        <p:txBody>
          <a:bodyPr wrap="square">
            <a:spAutoFit/>
          </a:bodyPr>
          <a:lstStyle/>
          <a:p>
            <a:pPr marL="966788" lvl="1" indent="-457200">
              <a:lnSpc>
                <a:spcPct val="90000"/>
              </a:lnSpc>
              <a:spcBef>
                <a:spcPts val="500"/>
              </a:spcBef>
              <a:buFont typeface="Arial" panose="020B0604020202020204" pitchFamily="34" charset="0"/>
              <a:buChar char="•"/>
            </a:pPr>
            <a:r>
              <a:rPr lang="en-US" sz="2600" u="sng" dirty="0">
                <a:solidFill>
                  <a:prstClr val="black"/>
                </a:solidFill>
              </a:rPr>
              <a:t>Dressed for immersion/helmet</a:t>
            </a:r>
            <a:endParaRPr lang="en-US" sz="2600" dirty="0">
              <a:solidFill>
                <a:prstClr val="black"/>
              </a:solidFill>
            </a:endParaRPr>
          </a:p>
          <a:p>
            <a:pPr marL="914400" lvl="1">
              <a:lnSpc>
                <a:spcPct val="90000"/>
              </a:lnSpc>
              <a:spcBef>
                <a:spcPts val="500"/>
              </a:spcBef>
            </a:pPr>
            <a:r>
              <a:rPr lang="en-US" sz="2600" dirty="0">
                <a:solidFill>
                  <a:prstClr val="black"/>
                </a:solidFill>
              </a:rPr>
              <a:t>Although Paddle Craft operators aren’t required to be skilled swimmers, they are urged to improve their swimming ability.  In addition, they should wear life jackets.  Paddle Craft operators should practice their skills in exiting and entering their craft in all possible weather conditions where they plan to use their craft.</a:t>
            </a:r>
          </a:p>
          <a:p>
            <a:pPr marL="966787" lvl="1" indent="-457200">
              <a:lnSpc>
                <a:spcPct val="90000"/>
              </a:lnSpc>
              <a:spcBef>
                <a:spcPts val="500"/>
              </a:spcBef>
              <a:buFont typeface="Arial" panose="020B0604020202020204" pitchFamily="34" charset="0"/>
              <a:buChar char="•"/>
            </a:pPr>
            <a:r>
              <a:rPr lang="en-US" sz="2600" u="sng" dirty="0">
                <a:solidFill>
                  <a:prstClr val="black"/>
                </a:solidFill>
              </a:rPr>
              <a:t>Carry Personal ID on the operator </a:t>
            </a:r>
          </a:p>
          <a:p>
            <a:pPr marL="966787" lvl="1" indent="-457200">
              <a:lnSpc>
                <a:spcPct val="90000"/>
              </a:lnSpc>
              <a:spcBef>
                <a:spcPts val="500"/>
              </a:spcBef>
              <a:buFont typeface="Arial" panose="020B0604020202020204" pitchFamily="34" charset="0"/>
              <a:buChar char="•"/>
            </a:pPr>
            <a:r>
              <a:rPr lang="en-US" sz="2600" u="sng" dirty="0">
                <a:solidFill>
                  <a:prstClr val="black"/>
                </a:solidFill>
              </a:rPr>
              <a:t>Float Plan </a:t>
            </a:r>
          </a:p>
          <a:p>
            <a:pPr marL="509587" lvl="1">
              <a:lnSpc>
                <a:spcPct val="90000"/>
              </a:lnSpc>
              <a:spcBef>
                <a:spcPts val="500"/>
              </a:spcBef>
            </a:pPr>
            <a:r>
              <a:rPr lang="en-US" sz="2600" dirty="0">
                <a:solidFill>
                  <a:prstClr val="black"/>
                </a:solidFill>
              </a:rPr>
              <a:t>	Tell someone what and when you plan to do and the area you will be in.</a:t>
            </a:r>
          </a:p>
          <a:p>
            <a:pPr marL="966787" lvl="1" indent="-457200">
              <a:lnSpc>
                <a:spcPct val="90000"/>
              </a:lnSpc>
              <a:spcBef>
                <a:spcPts val="500"/>
              </a:spcBef>
              <a:buFont typeface="Arial" panose="020B0604020202020204" pitchFamily="34" charset="0"/>
              <a:buChar char="•"/>
            </a:pPr>
            <a:r>
              <a:rPr lang="en-US" sz="2600" u="sng" dirty="0">
                <a:solidFill>
                  <a:prstClr val="black"/>
                </a:solidFill>
              </a:rPr>
              <a:t>Adequate Food &amp; Water/Sun Protection</a:t>
            </a:r>
          </a:p>
          <a:p>
            <a:pPr marL="509587" lvl="1">
              <a:lnSpc>
                <a:spcPct val="90000"/>
              </a:lnSpc>
              <a:spcBef>
                <a:spcPts val="500"/>
              </a:spcBef>
            </a:pPr>
            <a:r>
              <a:rPr lang="en-US" sz="2600" dirty="0">
                <a:solidFill>
                  <a:prstClr val="black"/>
                </a:solidFill>
              </a:rPr>
              <a:t>	If operating for long periods in the sun, individuals should use sunscreen 	and carry appropriate amounts of food and </a:t>
            </a:r>
            <a:r>
              <a:rPr lang="en-US" sz="2600" u="sng" dirty="0">
                <a:solidFill>
                  <a:prstClr val="black"/>
                </a:solidFill>
              </a:rPr>
              <a:t>water</a:t>
            </a:r>
            <a:r>
              <a:rPr lang="en-US" sz="2600" dirty="0">
                <a:solidFill>
                  <a:prstClr val="black"/>
                </a:solidFill>
              </a:rPr>
              <a:t>.</a:t>
            </a:r>
          </a:p>
          <a:p>
            <a:pPr marL="1371600" lvl="1" indent="-862013">
              <a:lnSpc>
                <a:spcPct val="90000"/>
              </a:lnSpc>
              <a:spcBef>
                <a:spcPts val="500"/>
              </a:spcBef>
              <a:buFont typeface="Arial" panose="020B0604020202020204" pitchFamily="34" charset="0"/>
              <a:buChar char="•"/>
            </a:pPr>
            <a:endParaRPr lang="en-US" sz="2600" dirty="0">
              <a:solidFill>
                <a:prstClr val="black"/>
              </a:solidFill>
            </a:endParaRPr>
          </a:p>
        </p:txBody>
      </p:sp>
      <p:sp>
        <p:nvSpPr>
          <p:cNvPr id="5" name="Rectangle 4">
            <a:extLst>
              <a:ext uri="{FF2B5EF4-FFF2-40B4-BE49-F238E27FC236}">
                <a16:creationId xmlns:a16="http://schemas.microsoft.com/office/drawing/2014/main" id="{4F01A226-8B2A-450E-9540-D0E4A1D2BA70}"/>
              </a:ext>
            </a:extLst>
          </p:cNvPr>
          <p:cNvSpPr/>
          <p:nvPr/>
        </p:nvSpPr>
        <p:spPr>
          <a:xfrm>
            <a:off x="203200" y="203200"/>
            <a:ext cx="11729156" cy="6434667"/>
          </a:xfrm>
          <a:prstGeom prst="rect">
            <a:avLst/>
          </a:prstGeom>
          <a:noFill/>
          <a:ln w="508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4C1C5E99-4619-46A6-AD1A-3293AEBF2A83}"/>
              </a:ext>
            </a:extLst>
          </p:cNvPr>
          <p:cNvSpPr>
            <a:spLocks noGrp="1"/>
          </p:cNvSpPr>
          <p:nvPr>
            <p:ph type="sldNum" sz="quarter" idx="12"/>
          </p:nvPr>
        </p:nvSpPr>
        <p:spPr/>
        <p:txBody>
          <a:bodyPr/>
          <a:lstStyle/>
          <a:p>
            <a:fld id="{90978CC6-CBD1-4AF8-B6D6-2462C5B30273}" type="slidenum">
              <a:rPr lang="en-US" smtClean="0"/>
              <a:t>17</a:t>
            </a:fld>
            <a:endParaRPr lang="en-US"/>
          </a:p>
        </p:txBody>
      </p:sp>
    </p:spTree>
    <p:extLst>
      <p:ext uri="{BB962C8B-B14F-4D97-AF65-F5344CB8AC3E}">
        <p14:creationId xmlns:p14="http://schemas.microsoft.com/office/powerpoint/2010/main" val="3942098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778845" y="260750"/>
            <a:ext cx="10574955" cy="707886"/>
          </a:xfrm>
          <a:prstGeom prst="rect">
            <a:avLst/>
          </a:prstGeom>
        </p:spPr>
        <p:txBody>
          <a:bodyPr wrap="square">
            <a:spAutoFit/>
          </a:bodyPr>
          <a:lstStyle/>
          <a:p>
            <a:pPr lvl="0" algn="ctr"/>
            <a:r>
              <a:rPr lang="en-US" sz="4000" b="1" u="sng" dirty="0">
                <a:solidFill>
                  <a:srgbClr val="0000FF"/>
                </a:solidFill>
                <a:latin typeface="+mj-lt"/>
              </a:rPr>
              <a:t>Conducting a Paddle Craft Vessel Safety Check</a:t>
            </a:r>
            <a:endParaRPr lang="en-US" sz="4000" dirty="0">
              <a:solidFill>
                <a:srgbClr val="0000FF"/>
              </a:solidFill>
              <a:latin typeface="+mj-lt"/>
            </a:endParaRPr>
          </a:p>
        </p:txBody>
      </p:sp>
      <p:sp>
        <p:nvSpPr>
          <p:cNvPr id="3" name="Rectangle 2"/>
          <p:cNvSpPr/>
          <p:nvPr/>
        </p:nvSpPr>
        <p:spPr>
          <a:xfrm>
            <a:off x="897299" y="1110269"/>
            <a:ext cx="6391268" cy="590931"/>
          </a:xfrm>
          <a:prstGeom prst="rect">
            <a:avLst/>
          </a:prstGeom>
        </p:spPr>
        <p:txBody>
          <a:bodyPr wrap="square">
            <a:spAutoFit/>
          </a:bodyPr>
          <a:lstStyle/>
          <a:p>
            <a:pPr lvl="0">
              <a:lnSpc>
                <a:spcPct val="90000"/>
              </a:lnSpc>
              <a:spcBef>
                <a:spcPts val="1000"/>
              </a:spcBef>
            </a:pPr>
            <a:r>
              <a:rPr lang="en-US" sz="3200" b="1" dirty="0">
                <a:solidFill>
                  <a:srgbClr val="FF0000"/>
                </a:solidFill>
              </a:rPr>
              <a:t>Section V:  </a:t>
            </a:r>
            <a:r>
              <a:rPr lang="en-US" sz="3200" b="1" u="sng" dirty="0">
                <a:solidFill>
                  <a:srgbClr val="FF0000"/>
                </a:solidFill>
              </a:rPr>
              <a:t>Other Recommendations</a:t>
            </a:r>
            <a:r>
              <a:rPr lang="en-US" sz="3600" b="1" u="sng" dirty="0">
                <a:solidFill>
                  <a:srgbClr val="FF0000"/>
                </a:solidFill>
              </a:rPr>
              <a:t> </a:t>
            </a:r>
            <a:endParaRPr lang="en-US" b="1" u="sng" dirty="0">
              <a:solidFill>
                <a:srgbClr val="FF0000"/>
              </a:solidFill>
            </a:endParaRPr>
          </a:p>
        </p:txBody>
      </p:sp>
      <p:sp>
        <p:nvSpPr>
          <p:cNvPr id="4" name="Rectangle 3"/>
          <p:cNvSpPr/>
          <p:nvPr/>
        </p:nvSpPr>
        <p:spPr>
          <a:xfrm>
            <a:off x="590131" y="1701200"/>
            <a:ext cx="11184555" cy="4309898"/>
          </a:xfrm>
          <a:prstGeom prst="rect">
            <a:avLst/>
          </a:prstGeom>
        </p:spPr>
        <p:txBody>
          <a:bodyPr wrap="square">
            <a:spAutoFit/>
          </a:bodyPr>
          <a:lstStyle/>
          <a:p>
            <a:pPr marL="509588" lvl="1" indent="287338">
              <a:lnSpc>
                <a:spcPct val="90000"/>
              </a:lnSpc>
              <a:spcBef>
                <a:spcPts val="500"/>
              </a:spcBef>
              <a:buFont typeface="Arial" panose="020B0604020202020204" pitchFamily="34" charset="0"/>
              <a:buChar char="•"/>
            </a:pPr>
            <a:r>
              <a:rPr lang="en-US" sz="2600" u="sng" dirty="0">
                <a:solidFill>
                  <a:prstClr val="black"/>
                </a:solidFill>
              </a:rPr>
              <a:t>Assess the risk/good awareness</a:t>
            </a:r>
          </a:p>
          <a:p>
            <a:pPr marL="746125" lvl="2">
              <a:lnSpc>
                <a:spcPct val="90000"/>
              </a:lnSpc>
              <a:spcBef>
                <a:spcPts val="500"/>
              </a:spcBef>
            </a:pPr>
            <a:r>
              <a:rPr lang="en-US" sz="2600" dirty="0">
                <a:solidFill>
                  <a:prstClr val="black"/>
                </a:solidFill>
              </a:rPr>
              <a:t>Operators should check the weather, sea &amp; wind conditions, and boat traffic.  They should remain alert to early signs of fatigue and reserve some of their energy for returning home. </a:t>
            </a:r>
          </a:p>
          <a:p>
            <a:pPr marL="746125" lvl="2">
              <a:lnSpc>
                <a:spcPct val="90000"/>
              </a:lnSpc>
              <a:spcBef>
                <a:spcPts val="500"/>
              </a:spcBef>
            </a:pPr>
            <a:r>
              <a:rPr lang="en-US" sz="2600" dirty="0">
                <a:solidFill>
                  <a:prstClr val="black"/>
                </a:solidFill>
              </a:rPr>
              <a:t>In cold weather, paddlers should wear anti-exposure suits or dry suits, complete with hood, gloves, booties and masks when conditions call for them.</a:t>
            </a:r>
          </a:p>
          <a:p>
            <a:pPr marL="798513" lvl="2" indent="-288925">
              <a:lnSpc>
                <a:spcPct val="90000"/>
              </a:lnSpc>
              <a:spcBef>
                <a:spcPts val="500"/>
              </a:spcBef>
              <a:buFont typeface="Arial" panose="020B0604020202020204" pitchFamily="34" charset="0"/>
              <a:buChar char="•"/>
            </a:pPr>
            <a:r>
              <a:rPr lang="en-US" sz="2600" u="sng" dirty="0">
                <a:solidFill>
                  <a:prstClr val="black"/>
                </a:solidFill>
              </a:rPr>
              <a:t>High visibility clothing, gear, etc.</a:t>
            </a:r>
          </a:p>
          <a:p>
            <a:pPr marL="798512" lvl="3">
              <a:lnSpc>
                <a:spcPct val="90000"/>
              </a:lnSpc>
              <a:spcBef>
                <a:spcPts val="500"/>
              </a:spcBef>
            </a:pPr>
            <a:r>
              <a:rPr lang="en-US" sz="2600" dirty="0">
                <a:solidFill>
                  <a:prstClr val="black"/>
                </a:solidFill>
              </a:rPr>
              <a:t>Paddlers should be visible to other boaters and ensure that larger vessels will be able to see them relatively easy in rough water, high traffic areas and reduced visibility.	</a:t>
            </a:r>
          </a:p>
        </p:txBody>
      </p:sp>
      <p:sp>
        <p:nvSpPr>
          <p:cNvPr id="5" name="Rectangle 4">
            <a:extLst>
              <a:ext uri="{FF2B5EF4-FFF2-40B4-BE49-F238E27FC236}">
                <a16:creationId xmlns:a16="http://schemas.microsoft.com/office/drawing/2014/main" id="{1B35A26B-7583-4143-936F-8CF3581EAB36}"/>
              </a:ext>
            </a:extLst>
          </p:cNvPr>
          <p:cNvSpPr/>
          <p:nvPr/>
        </p:nvSpPr>
        <p:spPr>
          <a:xfrm>
            <a:off x="203200" y="203200"/>
            <a:ext cx="11729156" cy="6434667"/>
          </a:xfrm>
          <a:prstGeom prst="rect">
            <a:avLst/>
          </a:prstGeom>
          <a:noFill/>
          <a:ln w="508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97354B4E-FE37-4875-B4C2-BDC709718ABB}"/>
              </a:ext>
            </a:extLst>
          </p:cNvPr>
          <p:cNvSpPr>
            <a:spLocks noGrp="1"/>
          </p:cNvSpPr>
          <p:nvPr>
            <p:ph type="sldNum" sz="quarter" idx="12"/>
          </p:nvPr>
        </p:nvSpPr>
        <p:spPr/>
        <p:txBody>
          <a:bodyPr/>
          <a:lstStyle/>
          <a:p>
            <a:fld id="{90978CC6-CBD1-4AF8-B6D6-2462C5B30273}" type="slidenum">
              <a:rPr lang="en-US" smtClean="0"/>
              <a:t>18</a:t>
            </a:fld>
            <a:endParaRPr lang="en-US"/>
          </a:p>
        </p:txBody>
      </p:sp>
    </p:spTree>
    <p:extLst>
      <p:ext uri="{BB962C8B-B14F-4D97-AF65-F5344CB8AC3E}">
        <p14:creationId xmlns:p14="http://schemas.microsoft.com/office/powerpoint/2010/main" val="3156802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843013" y="275160"/>
            <a:ext cx="10510787" cy="984885"/>
          </a:xfrm>
          <a:prstGeom prst="rect">
            <a:avLst/>
          </a:prstGeom>
        </p:spPr>
        <p:txBody>
          <a:bodyPr wrap="square">
            <a:spAutoFit/>
          </a:bodyPr>
          <a:lstStyle/>
          <a:p>
            <a:pPr algn="ctr"/>
            <a:r>
              <a:rPr lang="en-US" sz="4000" b="1" u="sng" dirty="0">
                <a:solidFill>
                  <a:srgbClr val="0000FF"/>
                </a:solidFill>
                <a:latin typeface="+mj-lt"/>
              </a:rPr>
              <a:t>Conducting a Paddle Craft Vessel Safety Check</a:t>
            </a:r>
            <a:endParaRPr lang="en-US" sz="4000" dirty="0">
              <a:solidFill>
                <a:srgbClr val="0000FF"/>
              </a:solidFill>
              <a:latin typeface="+mj-lt"/>
            </a:endParaRPr>
          </a:p>
          <a:p>
            <a:pPr lvl="0" algn="ctr"/>
            <a:endParaRPr lang="en-US" dirty="0">
              <a:solidFill>
                <a:srgbClr val="0000FF"/>
              </a:solidFill>
            </a:endParaRPr>
          </a:p>
        </p:txBody>
      </p:sp>
      <p:sp>
        <p:nvSpPr>
          <p:cNvPr id="3" name="Rectangle 2"/>
          <p:cNvSpPr/>
          <p:nvPr/>
        </p:nvSpPr>
        <p:spPr>
          <a:xfrm>
            <a:off x="981777" y="1101414"/>
            <a:ext cx="8322021" cy="590931"/>
          </a:xfrm>
          <a:prstGeom prst="rect">
            <a:avLst/>
          </a:prstGeom>
        </p:spPr>
        <p:txBody>
          <a:bodyPr wrap="square">
            <a:spAutoFit/>
          </a:bodyPr>
          <a:lstStyle/>
          <a:p>
            <a:pPr lvl="0">
              <a:lnSpc>
                <a:spcPct val="90000"/>
              </a:lnSpc>
              <a:spcBef>
                <a:spcPts val="1000"/>
              </a:spcBef>
            </a:pPr>
            <a:r>
              <a:rPr lang="en-US" sz="3200" b="1" dirty="0">
                <a:solidFill>
                  <a:srgbClr val="FF0000"/>
                </a:solidFill>
              </a:rPr>
              <a:t>Section V:  </a:t>
            </a:r>
            <a:r>
              <a:rPr lang="en-US" sz="3200" b="1" u="sng" dirty="0">
                <a:solidFill>
                  <a:srgbClr val="FF0000"/>
                </a:solidFill>
              </a:rPr>
              <a:t>Other Recommendations</a:t>
            </a:r>
            <a:r>
              <a:rPr lang="en-US" sz="3600" u="sng" dirty="0">
                <a:solidFill>
                  <a:srgbClr val="FF0000"/>
                </a:solidFill>
              </a:rPr>
              <a:t> </a:t>
            </a:r>
            <a:endParaRPr lang="en-US" dirty="0">
              <a:solidFill>
                <a:srgbClr val="FF0000"/>
              </a:solidFill>
            </a:endParaRPr>
          </a:p>
        </p:txBody>
      </p:sp>
      <p:sp>
        <p:nvSpPr>
          <p:cNvPr id="4" name="Rectangle 3"/>
          <p:cNvSpPr/>
          <p:nvPr/>
        </p:nvSpPr>
        <p:spPr>
          <a:xfrm>
            <a:off x="593557" y="1864505"/>
            <a:ext cx="11004885" cy="4013919"/>
          </a:xfrm>
          <a:prstGeom prst="rect">
            <a:avLst/>
          </a:prstGeom>
        </p:spPr>
        <p:txBody>
          <a:bodyPr wrap="square">
            <a:spAutoFit/>
          </a:bodyPr>
          <a:lstStyle/>
          <a:p>
            <a:pPr marL="509588" lvl="1" indent="287338">
              <a:lnSpc>
                <a:spcPct val="90000"/>
              </a:lnSpc>
              <a:spcBef>
                <a:spcPts val="500"/>
              </a:spcBef>
              <a:buFont typeface="Arial" panose="020B0604020202020204" pitchFamily="34" charset="0"/>
              <a:buChar char="•"/>
            </a:pPr>
            <a:r>
              <a:rPr lang="en-US" sz="2600" u="sng" dirty="0">
                <a:solidFill>
                  <a:prstClr val="black"/>
                </a:solidFill>
              </a:rPr>
              <a:t>Appropriate emergency kit</a:t>
            </a:r>
          </a:p>
          <a:p>
            <a:pPr marL="746125" lvl="2">
              <a:lnSpc>
                <a:spcPct val="90000"/>
              </a:lnSpc>
              <a:spcBef>
                <a:spcPts val="500"/>
              </a:spcBef>
            </a:pPr>
            <a:r>
              <a:rPr lang="en-US" sz="2600" dirty="0">
                <a:solidFill>
                  <a:prstClr val="black"/>
                </a:solidFill>
              </a:rPr>
              <a:t>Paddlers should have a First Aid Kit, carry a knife, and carry a repair kit with some basic parts to get them safely back home. </a:t>
            </a:r>
          </a:p>
          <a:p>
            <a:pPr marL="798513" lvl="2" indent="-288925">
              <a:lnSpc>
                <a:spcPct val="90000"/>
              </a:lnSpc>
              <a:spcBef>
                <a:spcPts val="500"/>
              </a:spcBef>
              <a:buFont typeface="Arial" panose="020B0604020202020204" pitchFamily="34" charset="0"/>
              <a:buChar char="•"/>
            </a:pPr>
            <a:r>
              <a:rPr lang="en-US" sz="2600" u="sng" dirty="0">
                <a:solidFill>
                  <a:prstClr val="black"/>
                </a:solidFill>
              </a:rPr>
              <a:t>Appropriate </a:t>
            </a:r>
            <a:r>
              <a:rPr lang="en-US" sz="2400" u="sng" dirty="0">
                <a:solidFill>
                  <a:prstClr val="black"/>
                </a:solidFill>
              </a:rPr>
              <a:t>self-rescue</a:t>
            </a:r>
            <a:r>
              <a:rPr lang="en-US" sz="2600" u="sng" dirty="0">
                <a:solidFill>
                  <a:prstClr val="black"/>
                </a:solidFill>
              </a:rPr>
              <a:t> system/skills</a:t>
            </a:r>
          </a:p>
          <a:p>
            <a:pPr marL="798513" lvl="4">
              <a:lnSpc>
                <a:spcPct val="90000"/>
              </a:lnSpc>
              <a:spcBef>
                <a:spcPts val="500"/>
              </a:spcBef>
            </a:pPr>
            <a:r>
              <a:rPr lang="en-US" sz="2600" dirty="0">
                <a:solidFill>
                  <a:prstClr val="black"/>
                </a:solidFill>
              </a:rPr>
              <a:t>Paddle Craft operators should carry an effective towline or towing system and rescue gear, learn towing and rescue procedures, and practice them often.</a:t>
            </a:r>
          </a:p>
          <a:p>
            <a:pPr marL="509588" lvl="1" indent="287338">
              <a:lnSpc>
                <a:spcPct val="90000"/>
              </a:lnSpc>
              <a:spcBef>
                <a:spcPts val="500"/>
              </a:spcBef>
              <a:buFont typeface="Arial" panose="020B0604020202020204" pitchFamily="34" charset="0"/>
              <a:buChar char="•"/>
            </a:pPr>
            <a:r>
              <a:rPr lang="en-US" sz="2600" u="sng" dirty="0">
                <a:solidFill>
                  <a:prstClr val="black"/>
                </a:solidFill>
              </a:rPr>
              <a:t>Contact information affixed to your craft</a:t>
            </a:r>
          </a:p>
          <a:p>
            <a:pPr marL="912812" lvl="1">
              <a:lnSpc>
                <a:spcPct val="90000"/>
              </a:lnSpc>
              <a:spcBef>
                <a:spcPts val="500"/>
              </a:spcBef>
            </a:pPr>
            <a:r>
              <a:rPr lang="en-US" sz="2600" dirty="0">
                <a:solidFill>
                  <a:prstClr val="black"/>
                </a:solidFill>
              </a:rPr>
              <a:t>List your contact  information in a watertight bag affixed to the craft in the event of an accident.</a:t>
            </a:r>
          </a:p>
        </p:txBody>
      </p:sp>
      <p:sp>
        <p:nvSpPr>
          <p:cNvPr id="5" name="Rectangle 4">
            <a:extLst>
              <a:ext uri="{FF2B5EF4-FFF2-40B4-BE49-F238E27FC236}">
                <a16:creationId xmlns:a16="http://schemas.microsoft.com/office/drawing/2014/main" id="{C72AA376-6766-4DC9-BB7D-29760AF72773}"/>
              </a:ext>
            </a:extLst>
          </p:cNvPr>
          <p:cNvSpPr/>
          <p:nvPr/>
        </p:nvSpPr>
        <p:spPr>
          <a:xfrm>
            <a:off x="203200" y="203200"/>
            <a:ext cx="11729156" cy="6434667"/>
          </a:xfrm>
          <a:prstGeom prst="rect">
            <a:avLst/>
          </a:prstGeom>
          <a:noFill/>
          <a:ln w="508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0FF18546-BC65-49E6-942E-FD3646D3A704}"/>
              </a:ext>
            </a:extLst>
          </p:cNvPr>
          <p:cNvSpPr>
            <a:spLocks noGrp="1"/>
          </p:cNvSpPr>
          <p:nvPr>
            <p:ph type="sldNum" sz="quarter" idx="12"/>
          </p:nvPr>
        </p:nvSpPr>
        <p:spPr/>
        <p:txBody>
          <a:bodyPr/>
          <a:lstStyle/>
          <a:p>
            <a:fld id="{90978CC6-CBD1-4AF8-B6D6-2462C5B30273}" type="slidenum">
              <a:rPr lang="en-US" smtClean="0"/>
              <a:t>19</a:t>
            </a:fld>
            <a:endParaRPr lang="en-US"/>
          </a:p>
        </p:txBody>
      </p:sp>
    </p:spTree>
    <p:extLst>
      <p:ext uri="{BB962C8B-B14F-4D97-AF65-F5344CB8AC3E}">
        <p14:creationId xmlns:p14="http://schemas.microsoft.com/office/powerpoint/2010/main" val="131934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50745" y="342716"/>
            <a:ext cx="9144000" cy="898942"/>
          </a:xfrm>
        </p:spPr>
        <p:txBody>
          <a:bodyPr>
            <a:normAutofit/>
          </a:bodyPr>
          <a:lstStyle/>
          <a:p>
            <a:r>
              <a:rPr lang="en-US" sz="5400" b="1" u="sng" dirty="0">
                <a:solidFill>
                  <a:srgbClr val="0000FF"/>
                </a:solidFill>
              </a:rPr>
              <a:t>Paddle Craft Introduction</a:t>
            </a:r>
          </a:p>
        </p:txBody>
      </p:sp>
      <p:sp>
        <p:nvSpPr>
          <p:cNvPr id="3" name="Subtitle 2"/>
          <p:cNvSpPr>
            <a:spLocks noGrp="1"/>
          </p:cNvSpPr>
          <p:nvPr>
            <p:ph type="subTitle" idx="1"/>
          </p:nvPr>
        </p:nvSpPr>
        <p:spPr>
          <a:xfrm>
            <a:off x="1034139" y="1282304"/>
            <a:ext cx="10067277" cy="5026682"/>
          </a:xfrm>
        </p:spPr>
        <p:txBody>
          <a:bodyPr>
            <a:normAutofit fontScale="25000" lnSpcReduction="20000"/>
          </a:bodyPr>
          <a:lstStyle/>
          <a:p>
            <a:pPr marL="342900" indent="-342900" algn="l">
              <a:buFont typeface="Arial" panose="020B0604020202020204" pitchFamily="34" charset="0"/>
              <a:buChar char="•"/>
            </a:pPr>
            <a:r>
              <a:rPr lang="en-US" sz="11200" dirty="0"/>
              <a:t>Paddle Craft vessels include but are not limited to kayaks, canoes, rowboats, stand-up paddleboards, sculls, and pedal-propelled boats.</a:t>
            </a:r>
          </a:p>
          <a:p>
            <a:pPr marL="342900" indent="-342900" algn="l">
              <a:buFont typeface="Arial" panose="020B0604020202020204" pitchFamily="34" charset="0"/>
              <a:buChar char="•"/>
            </a:pPr>
            <a:r>
              <a:rPr lang="en-US" sz="11200" dirty="0"/>
              <a:t>Paddle Craft vessels have become increasingly popular warranting the need to conduct a Vessel Safety Check and educate operators of these vessels to ensure their safety.</a:t>
            </a:r>
          </a:p>
          <a:p>
            <a:pPr marL="342900" indent="-342900" algn="l">
              <a:buFont typeface="Arial" panose="020B0604020202020204" pitchFamily="34" charset="0"/>
              <a:buChar char="•"/>
            </a:pPr>
            <a:r>
              <a:rPr lang="en-US" sz="11200" dirty="0"/>
              <a:t>Because of their popularity, Paddle Crafts have been involved in a growing share of the nation’s boating accidents, injuries and deaths.</a:t>
            </a:r>
          </a:p>
          <a:p>
            <a:pPr marL="342900" indent="-342900" algn="l">
              <a:buFont typeface="Arial" panose="020B0604020202020204" pitchFamily="34" charset="0"/>
              <a:buChar char="•"/>
            </a:pPr>
            <a:r>
              <a:rPr lang="en-US" sz="11200" dirty="0"/>
              <a:t>Paddle Craft operators should have the skills necessary to operate their vessel safely including the use of good judgement regarding weather and sea conditions.</a:t>
            </a:r>
          </a:p>
          <a:p>
            <a:pPr marL="342900" indent="-342900" algn="l">
              <a:buFont typeface="Arial" panose="020B0604020202020204" pitchFamily="34" charset="0"/>
              <a:buChar char="•"/>
            </a:pPr>
            <a:r>
              <a:rPr lang="en-US" sz="11200" dirty="0"/>
              <a:t>Both required and recommended safety equipment are essential as Paddle Crafts can easily capsize or be swamped causing injuries or even drowning.</a:t>
            </a:r>
          </a:p>
        </p:txBody>
      </p:sp>
      <p:sp>
        <p:nvSpPr>
          <p:cNvPr id="5" name="Slide Number Placeholder 4">
            <a:extLst>
              <a:ext uri="{FF2B5EF4-FFF2-40B4-BE49-F238E27FC236}">
                <a16:creationId xmlns:a16="http://schemas.microsoft.com/office/drawing/2014/main" id="{EBEFA3B6-727A-4495-873F-888EC64D2FB9}"/>
              </a:ext>
            </a:extLst>
          </p:cNvPr>
          <p:cNvSpPr>
            <a:spLocks noGrp="1"/>
          </p:cNvSpPr>
          <p:nvPr>
            <p:ph type="sldNum" sz="quarter" idx="12"/>
          </p:nvPr>
        </p:nvSpPr>
        <p:spPr/>
        <p:txBody>
          <a:bodyPr/>
          <a:lstStyle/>
          <a:p>
            <a:fld id="{90978CC6-CBD1-4AF8-B6D6-2462C5B30273}" type="slidenum">
              <a:rPr lang="en-US" smtClean="0"/>
              <a:t>2</a:t>
            </a:fld>
            <a:endParaRPr lang="en-US"/>
          </a:p>
        </p:txBody>
      </p:sp>
      <p:sp>
        <p:nvSpPr>
          <p:cNvPr id="6" name="Rectangle 5">
            <a:extLst>
              <a:ext uri="{FF2B5EF4-FFF2-40B4-BE49-F238E27FC236}">
                <a16:creationId xmlns:a16="http://schemas.microsoft.com/office/drawing/2014/main" id="{B7A59F2C-09AE-46A0-8CAD-375157949803}"/>
              </a:ext>
            </a:extLst>
          </p:cNvPr>
          <p:cNvSpPr/>
          <p:nvPr/>
        </p:nvSpPr>
        <p:spPr>
          <a:xfrm>
            <a:off x="203200" y="203200"/>
            <a:ext cx="11729156" cy="6434667"/>
          </a:xfrm>
          <a:prstGeom prst="rect">
            <a:avLst/>
          </a:prstGeom>
          <a:noFill/>
          <a:ln w="508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50054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978CC6-CBD1-4AF8-B6D6-2462C5B30273}" type="slidenum">
              <a:rPr lang="en-US" smtClean="0"/>
              <a:t>20</a:t>
            </a:fld>
            <a:endParaRPr lang="en-US"/>
          </a:p>
        </p:txBody>
      </p:sp>
      <p:sp>
        <p:nvSpPr>
          <p:cNvPr id="3" name="Rectangle 2"/>
          <p:cNvSpPr/>
          <p:nvPr/>
        </p:nvSpPr>
        <p:spPr>
          <a:xfrm>
            <a:off x="1106906" y="289842"/>
            <a:ext cx="10173902" cy="984885"/>
          </a:xfrm>
          <a:prstGeom prst="rect">
            <a:avLst/>
          </a:prstGeom>
        </p:spPr>
        <p:txBody>
          <a:bodyPr wrap="square">
            <a:spAutoFit/>
          </a:bodyPr>
          <a:lstStyle/>
          <a:p>
            <a:pPr lvl="0" algn="ctr"/>
            <a:r>
              <a:rPr lang="en-US" sz="4000" b="1" u="sng" dirty="0">
                <a:solidFill>
                  <a:srgbClr val="0000FF"/>
                </a:solidFill>
                <a:latin typeface="Calibri Light" panose="020F0302020204030204"/>
              </a:rPr>
              <a:t>Conducting a Paddle Craft Vessel Safety Check</a:t>
            </a:r>
            <a:endParaRPr lang="en-US" sz="4000" dirty="0">
              <a:solidFill>
                <a:srgbClr val="0000FF"/>
              </a:solidFill>
              <a:latin typeface="Calibri Light" panose="020F0302020204030204"/>
            </a:endParaRPr>
          </a:p>
          <a:p>
            <a:pPr lvl="0" algn="ctr"/>
            <a:endParaRPr lang="en-US" dirty="0">
              <a:solidFill>
                <a:prstClr val="black"/>
              </a:solidFill>
            </a:endParaRPr>
          </a:p>
        </p:txBody>
      </p:sp>
      <p:sp>
        <p:nvSpPr>
          <p:cNvPr id="4" name="Rectangle 3"/>
          <p:cNvSpPr/>
          <p:nvPr/>
        </p:nvSpPr>
        <p:spPr>
          <a:xfrm>
            <a:off x="1402079" y="1169763"/>
            <a:ext cx="8203933" cy="590931"/>
          </a:xfrm>
          <a:prstGeom prst="rect">
            <a:avLst/>
          </a:prstGeom>
        </p:spPr>
        <p:txBody>
          <a:bodyPr wrap="square">
            <a:spAutoFit/>
          </a:bodyPr>
          <a:lstStyle/>
          <a:p>
            <a:pPr lvl="0">
              <a:lnSpc>
                <a:spcPct val="90000"/>
              </a:lnSpc>
              <a:spcBef>
                <a:spcPts val="1000"/>
              </a:spcBef>
            </a:pPr>
            <a:r>
              <a:rPr lang="en-US" sz="3200" b="1" dirty="0">
                <a:solidFill>
                  <a:srgbClr val="FF0000"/>
                </a:solidFill>
              </a:rPr>
              <a:t>Section V:  </a:t>
            </a:r>
            <a:r>
              <a:rPr lang="en-US" sz="3200" b="1" u="sng" dirty="0">
                <a:solidFill>
                  <a:srgbClr val="FF0000"/>
                </a:solidFill>
              </a:rPr>
              <a:t>Other Recommendations</a:t>
            </a:r>
            <a:r>
              <a:rPr lang="en-US" sz="3600" u="sng" dirty="0">
                <a:solidFill>
                  <a:srgbClr val="FF0000"/>
                </a:solidFill>
              </a:rPr>
              <a:t> </a:t>
            </a:r>
            <a:endParaRPr lang="en-US" dirty="0">
              <a:solidFill>
                <a:srgbClr val="FF0000"/>
              </a:solidFill>
            </a:endParaRPr>
          </a:p>
        </p:txBody>
      </p:sp>
      <p:sp>
        <p:nvSpPr>
          <p:cNvPr id="5" name="Rectangle 4"/>
          <p:cNvSpPr/>
          <p:nvPr/>
        </p:nvSpPr>
        <p:spPr>
          <a:xfrm>
            <a:off x="624573" y="1844559"/>
            <a:ext cx="10656235" cy="2677143"/>
          </a:xfrm>
          <a:prstGeom prst="rect">
            <a:avLst/>
          </a:prstGeom>
        </p:spPr>
        <p:txBody>
          <a:bodyPr wrap="square">
            <a:spAutoFit/>
          </a:bodyPr>
          <a:lstStyle/>
          <a:p>
            <a:pPr marL="509588" lvl="1" indent="287338">
              <a:lnSpc>
                <a:spcPct val="90000"/>
              </a:lnSpc>
              <a:spcBef>
                <a:spcPts val="500"/>
              </a:spcBef>
              <a:buFont typeface="Arial" panose="020B0604020202020204" pitchFamily="34" charset="0"/>
              <a:buChar char="•"/>
            </a:pPr>
            <a:r>
              <a:rPr lang="en-US" sz="2600" u="sng" dirty="0">
                <a:solidFill>
                  <a:prstClr val="black"/>
                </a:solidFill>
              </a:rPr>
              <a:t>Contact information affixed to your craft (continue)</a:t>
            </a:r>
          </a:p>
          <a:p>
            <a:pPr marL="798513" lvl="1">
              <a:lnSpc>
                <a:spcPct val="90000"/>
              </a:lnSpc>
              <a:spcBef>
                <a:spcPts val="500"/>
              </a:spcBef>
            </a:pPr>
            <a:r>
              <a:rPr lang="en-US" sz="2600" dirty="0">
                <a:solidFill>
                  <a:prstClr val="black"/>
                </a:solidFill>
              </a:rPr>
              <a:t>For Canoes, Kayaks or Rowboats there is a waterproof sticker that can be affixed to your vessel.  The sticker has you Name, Phone number, or your Cell phone number written on it with a water proof marker.  If you lose your vessel for any reason the sticker shown below may help you retrieve your vessel.  Inspectors should carry the sticker to be distributed if need.</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0095" y="3003081"/>
            <a:ext cx="5143500" cy="4287350"/>
          </a:xfrm>
          <a:prstGeom prst="rect">
            <a:avLst/>
          </a:prstGeom>
        </p:spPr>
      </p:pic>
    </p:spTree>
    <p:extLst>
      <p:ext uri="{BB962C8B-B14F-4D97-AF65-F5344CB8AC3E}">
        <p14:creationId xmlns:p14="http://schemas.microsoft.com/office/powerpoint/2010/main" val="2089475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647330" y="378392"/>
            <a:ext cx="10706470" cy="707886"/>
          </a:xfrm>
          <a:prstGeom prst="rect">
            <a:avLst/>
          </a:prstGeom>
        </p:spPr>
        <p:txBody>
          <a:bodyPr wrap="square">
            <a:spAutoFit/>
          </a:bodyPr>
          <a:lstStyle/>
          <a:p>
            <a:pPr algn="ctr"/>
            <a:r>
              <a:rPr lang="en-US" sz="4000" b="1" u="sng" dirty="0">
                <a:solidFill>
                  <a:srgbClr val="0000FF"/>
                </a:solidFill>
                <a:latin typeface="+mj-lt"/>
              </a:rPr>
              <a:t>Conducting a Paddle Craft Vessel Safety Check</a:t>
            </a:r>
            <a:endParaRPr lang="en-US" sz="4000" dirty="0">
              <a:solidFill>
                <a:srgbClr val="0000FF"/>
              </a:solidFill>
              <a:latin typeface="+mj-lt"/>
            </a:endParaRPr>
          </a:p>
        </p:txBody>
      </p:sp>
      <p:sp>
        <p:nvSpPr>
          <p:cNvPr id="4" name="Rectangle 3"/>
          <p:cNvSpPr/>
          <p:nvPr/>
        </p:nvSpPr>
        <p:spPr>
          <a:xfrm>
            <a:off x="1351710" y="1325756"/>
            <a:ext cx="6647070" cy="535531"/>
          </a:xfrm>
          <a:prstGeom prst="rect">
            <a:avLst/>
          </a:prstGeom>
        </p:spPr>
        <p:txBody>
          <a:bodyPr wrap="square">
            <a:spAutoFit/>
          </a:bodyPr>
          <a:lstStyle/>
          <a:p>
            <a:pPr lvl="0">
              <a:lnSpc>
                <a:spcPct val="90000"/>
              </a:lnSpc>
              <a:spcBef>
                <a:spcPts val="1000"/>
              </a:spcBef>
            </a:pPr>
            <a:r>
              <a:rPr lang="en-US" sz="3200" b="1" dirty="0">
                <a:solidFill>
                  <a:srgbClr val="FF0000"/>
                </a:solidFill>
              </a:rPr>
              <a:t>Section V:  </a:t>
            </a:r>
            <a:r>
              <a:rPr lang="en-US" sz="3200" b="1" u="sng" dirty="0">
                <a:solidFill>
                  <a:srgbClr val="FF0000"/>
                </a:solidFill>
              </a:rPr>
              <a:t>Other Recommendations</a:t>
            </a:r>
          </a:p>
        </p:txBody>
      </p:sp>
      <p:sp>
        <p:nvSpPr>
          <p:cNvPr id="5" name="Rectangle 4"/>
          <p:cNvSpPr/>
          <p:nvPr/>
        </p:nvSpPr>
        <p:spPr>
          <a:xfrm>
            <a:off x="883810" y="2275958"/>
            <a:ext cx="9965357" cy="3165482"/>
          </a:xfrm>
          <a:prstGeom prst="rect">
            <a:avLst/>
          </a:prstGeom>
        </p:spPr>
        <p:txBody>
          <a:bodyPr wrap="square">
            <a:spAutoFit/>
          </a:bodyPr>
          <a:lstStyle/>
          <a:p>
            <a:pPr marL="509588" lvl="1" indent="287338">
              <a:lnSpc>
                <a:spcPct val="90000"/>
              </a:lnSpc>
              <a:spcBef>
                <a:spcPts val="500"/>
              </a:spcBef>
              <a:buFont typeface="Arial" panose="020B0604020202020204" pitchFamily="34" charset="0"/>
              <a:buChar char="•"/>
            </a:pPr>
            <a:r>
              <a:rPr lang="en-US" sz="2600" u="sng" dirty="0">
                <a:solidFill>
                  <a:prstClr val="black"/>
                </a:solidFill>
              </a:rPr>
              <a:t>Accident Reporting</a:t>
            </a:r>
          </a:p>
          <a:p>
            <a:pPr marL="746125" lvl="2">
              <a:lnSpc>
                <a:spcPct val="90000"/>
              </a:lnSpc>
              <a:spcBef>
                <a:spcPts val="500"/>
              </a:spcBef>
            </a:pPr>
            <a:r>
              <a:rPr lang="en-US" sz="2600" dirty="0">
                <a:solidFill>
                  <a:prstClr val="black"/>
                </a:solidFill>
              </a:rPr>
              <a:t>This is the responsibility of the operator of the craft. The dollar amount for reporting an accident varies from state to state.  Vessel Examiners should become familiar with Accident Report requirements in their state.  </a:t>
            </a:r>
          </a:p>
          <a:p>
            <a:pPr marL="509588" lvl="1" indent="287338">
              <a:lnSpc>
                <a:spcPct val="90000"/>
              </a:lnSpc>
              <a:spcBef>
                <a:spcPts val="500"/>
              </a:spcBef>
              <a:buFont typeface="Arial" panose="020B0604020202020204" pitchFamily="34" charset="0"/>
              <a:buChar char="•"/>
            </a:pPr>
            <a:r>
              <a:rPr lang="en-US" sz="2600" u="sng" dirty="0">
                <a:solidFill>
                  <a:prstClr val="black"/>
                </a:solidFill>
              </a:rPr>
              <a:t>Anchor light (if applicable)</a:t>
            </a:r>
          </a:p>
          <a:p>
            <a:pPr marL="746125" lvl="2">
              <a:lnSpc>
                <a:spcPct val="90000"/>
              </a:lnSpc>
              <a:spcBef>
                <a:spcPts val="500"/>
              </a:spcBef>
            </a:pPr>
            <a:r>
              <a:rPr lang="en-US" sz="2600" dirty="0">
                <a:solidFill>
                  <a:prstClr val="black"/>
                </a:solidFill>
              </a:rPr>
              <a:t>When required, an all-around white light must be displayed in accordance with the Navigation Rules.</a:t>
            </a:r>
            <a:endParaRPr lang="en-US" dirty="0"/>
          </a:p>
        </p:txBody>
      </p:sp>
      <p:sp>
        <p:nvSpPr>
          <p:cNvPr id="3" name="Rectangle 2">
            <a:extLst>
              <a:ext uri="{FF2B5EF4-FFF2-40B4-BE49-F238E27FC236}">
                <a16:creationId xmlns:a16="http://schemas.microsoft.com/office/drawing/2014/main" id="{45F8B21D-C34A-493C-AF05-922C56D679A9}"/>
              </a:ext>
            </a:extLst>
          </p:cNvPr>
          <p:cNvSpPr/>
          <p:nvPr/>
        </p:nvSpPr>
        <p:spPr>
          <a:xfrm>
            <a:off x="203200" y="203200"/>
            <a:ext cx="11729156" cy="6434667"/>
          </a:xfrm>
          <a:prstGeom prst="rect">
            <a:avLst/>
          </a:prstGeom>
          <a:noFill/>
          <a:ln w="508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3A15D716-9281-44FE-A220-6D2CDA382F46}"/>
              </a:ext>
            </a:extLst>
          </p:cNvPr>
          <p:cNvSpPr>
            <a:spLocks noGrp="1"/>
          </p:cNvSpPr>
          <p:nvPr>
            <p:ph type="sldNum" sz="quarter" idx="12"/>
          </p:nvPr>
        </p:nvSpPr>
        <p:spPr/>
        <p:txBody>
          <a:bodyPr/>
          <a:lstStyle/>
          <a:p>
            <a:fld id="{90978CC6-CBD1-4AF8-B6D6-2462C5B30273}" type="slidenum">
              <a:rPr lang="en-US" smtClean="0"/>
              <a:t>21</a:t>
            </a:fld>
            <a:endParaRPr lang="en-US"/>
          </a:p>
        </p:txBody>
      </p:sp>
    </p:spTree>
    <p:extLst>
      <p:ext uri="{BB962C8B-B14F-4D97-AF65-F5344CB8AC3E}">
        <p14:creationId xmlns:p14="http://schemas.microsoft.com/office/powerpoint/2010/main" val="658170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erson riding on the back of a boat in a body of water&#10;&#10;Description automatically generated">
            <a:extLst>
              <a:ext uri="{FF2B5EF4-FFF2-40B4-BE49-F238E27FC236}">
                <a16:creationId xmlns:a16="http://schemas.microsoft.com/office/drawing/2014/main" id="{3C4EB0BF-9D88-4AB3-B7F2-2AA25A3A1918}"/>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9841" r="589" b="1"/>
          <a:stretch/>
        </p:blipFill>
        <p:spPr>
          <a:xfrm>
            <a:off x="381740" y="419021"/>
            <a:ext cx="7650304" cy="6003024"/>
          </a:xfrm>
          <a:prstGeom prst="rect">
            <a:avLst/>
          </a:prstGeom>
        </p:spPr>
      </p:pic>
      <p:pic>
        <p:nvPicPr>
          <p:cNvPr id="9" name="Picture 8" descr="A group of people in a small boat in a body of water&#10;&#10;Description automatically generated">
            <a:extLst>
              <a:ext uri="{FF2B5EF4-FFF2-40B4-BE49-F238E27FC236}">
                <a16:creationId xmlns:a16="http://schemas.microsoft.com/office/drawing/2014/main" id="{49FBA3D3-F84F-47F1-AC9C-4E0088D94CAE}"/>
              </a:ext>
            </a:extLst>
          </p:cNvPr>
          <p:cNvPicPr>
            <a:picLocks noChangeAspect="1"/>
          </p:cNvPicPr>
          <p:nvPr/>
        </p:nvPicPr>
        <p:blipFill rotWithShape="1">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3997" r="1" b="12612"/>
          <a:stretch/>
        </p:blipFill>
        <p:spPr>
          <a:xfrm>
            <a:off x="8188032" y="417249"/>
            <a:ext cx="3537243" cy="1811508"/>
          </a:xfrm>
          <a:prstGeom prst="rect">
            <a:avLst/>
          </a:prstGeom>
        </p:spPr>
      </p:pic>
      <p:pic>
        <p:nvPicPr>
          <p:cNvPr id="3" name="Picture 2" descr="A small boat in a body of water&#10;&#10;Description automatically generated">
            <a:extLst>
              <a:ext uri="{FF2B5EF4-FFF2-40B4-BE49-F238E27FC236}">
                <a16:creationId xmlns:a16="http://schemas.microsoft.com/office/drawing/2014/main" id="{872E1196-E6E2-4DA3-A47A-3289045684E7}"/>
              </a:ext>
            </a:extLst>
          </p:cNvPr>
          <p:cNvPicPr>
            <a:picLocks noChangeAspect="1"/>
          </p:cNvPicPr>
          <p:nvPr/>
        </p:nvPicPr>
        <p:blipFill rotWithShape="1">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t="19230" r="1" b="2930"/>
          <a:stretch/>
        </p:blipFill>
        <p:spPr>
          <a:xfrm>
            <a:off x="8184136" y="2355708"/>
            <a:ext cx="3537243" cy="2057046"/>
          </a:xfrm>
          <a:prstGeom prst="rect">
            <a:avLst/>
          </a:prstGeom>
        </p:spPr>
      </p:pic>
      <p:pic>
        <p:nvPicPr>
          <p:cNvPr id="15" name="Picture 14" descr="A small boat in a body of water&#10;&#10;Description automatically generated">
            <a:extLst>
              <a:ext uri="{FF2B5EF4-FFF2-40B4-BE49-F238E27FC236}">
                <a16:creationId xmlns:a16="http://schemas.microsoft.com/office/drawing/2014/main" id="{5F3F872F-FA89-4691-BE44-2016B3227D91}"/>
              </a:ext>
            </a:extLst>
          </p:cNvPr>
          <p:cNvPicPr>
            <a:picLocks noChangeAspect="1"/>
          </p:cNvPicPr>
          <p:nvPr/>
        </p:nvPicPr>
        <p:blipFill rotWithShape="1">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t="16608" r="1" b="1"/>
          <a:stretch/>
        </p:blipFill>
        <p:spPr>
          <a:xfrm>
            <a:off x="8184137" y="4529201"/>
            <a:ext cx="3537242" cy="1876332"/>
          </a:xfrm>
          <a:prstGeom prst="rect">
            <a:avLst/>
          </a:prstGeom>
        </p:spPr>
      </p:pic>
      <p:sp>
        <p:nvSpPr>
          <p:cNvPr id="2" name="TextBox 1"/>
          <p:cNvSpPr txBox="1"/>
          <p:nvPr/>
        </p:nvSpPr>
        <p:spPr>
          <a:xfrm>
            <a:off x="466725" y="523875"/>
            <a:ext cx="7162800" cy="1028700"/>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3600" b="1" kern="1200" dirty="0">
                <a:solidFill>
                  <a:schemeClr val="tx1"/>
                </a:solidFill>
                <a:ea typeface="+mj-ea"/>
                <a:cs typeface="+mj-cs"/>
              </a:rPr>
              <a:t>THANK YOU FOR VIEWING THIS PRESENTATION</a:t>
            </a:r>
          </a:p>
        </p:txBody>
      </p:sp>
      <p:sp>
        <p:nvSpPr>
          <p:cNvPr id="5" name="Rectangle 4">
            <a:extLst>
              <a:ext uri="{FF2B5EF4-FFF2-40B4-BE49-F238E27FC236}">
                <a16:creationId xmlns:a16="http://schemas.microsoft.com/office/drawing/2014/main" id="{C4374BF8-CA63-46F3-83C4-D38AB5F8AFF0}"/>
              </a:ext>
            </a:extLst>
          </p:cNvPr>
          <p:cNvSpPr/>
          <p:nvPr/>
        </p:nvSpPr>
        <p:spPr>
          <a:xfrm>
            <a:off x="203200" y="203200"/>
            <a:ext cx="11729156" cy="6434667"/>
          </a:xfrm>
          <a:prstGeom prst="rect">
            <a:avLst/>
          </a:prstGeom>
          <a:noFill/>
          <a:ln w="508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378B38CF-16B4-45AD-A4BC-FF5049D1EA74}"/>
              </a:ext>
            </a:extLst>
          </p:cNvPr>
          <p:cNvSpPr>
            <a:spLocks noGrp="1"/>
          </p:cNvSpPr>
          <p:nvPr>
            <p:ph type="sldNum" sz="quarter" idx="12"/>
          </p:nvPr>
        </p:nvSpPr>
        <p:spPr/>
        <p:txBody>
          <a:bodyPr/>
          <a:lstStyle/>
          <a:p>
            <a:fld id="{90978CC6-CBD1-4AF8-B6D6-2462C5B30273}" type="slidenum">
              <a:rPr lang="en-US" smtClean="0"/>
              <a:t>22</a:t>
            </a:fld>
            <a:endParaRPr lang="en-US"/>
          </a:p>
        </p:txBody>
      </p:sp>
    </p:spTree>
    <p:extLst>
      <p:ext uri="{BB962C8B-B14F-4D97-AF65-F5344CB8AC3E}">
        <p14:creationId xmlns:p14="http://schemas.microsoft.com/office/powerpoint/2010/main" val="1493732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u="sng" dirty="0">
                <a:solidFill>
                  <a:srgbClr val="0000FF"/>
                </a:solidFill>
              </a:rPr>
              <a:t>Paddle Craft Introduction </a:t>
            </a:r>
            <a:r>
              <a:rPr lang="en-US" sz="5400" b="1" u="sng" dirty="0" err="1">
                <a:solidFill>
                  <a:srgbClr val="0000FF"/>
                </a:solidFill>
              </a:rPr>
              <a:t>con’t</a:t>
            </a:r>
            <a:endParaRPr lang="en-US" b="1" u="sng" dirty="0">
              <a:solidFill>
                <a:srgbClr val="0000FF"/>
              </a:solidFill>
            </a:endParaRPr>
          </a:p>
        </p:txBody>
      </p:sp>
      <p:sp>
        <p:nvSpPr>
          <p:cNvPr id="3" name="Content Placeholder 2"/>
          <p:cNvSpPr>
            <a:spLocks noGrp="1"/>
          </p:cNvSpPr>
          <p:nvPr>
            <p:ph idx="1"/>
          </p:nvPr>
        </p:nvSpPr>
        <p:spPr/>
        <p:txBody>
          <a:bodyPr>
            <a:normAutofit lnSpcReduction="10000"/>
          </a:bodyPr>
          <a:lstStyle/>
          <a:p>
            <a:r>
              <a:rPr lang="en-US" sz="3000" dirty="0"/>
              <a:t>All qualified USPS Examiners may conduct a vessel safety check on Paddle Craft without additional training or qualification testing.</a:t>
            </a:r>
          </a:p>
          <a:p>
            <a:r>
              <a:rPr lang="en-US" sz="3000" dirty="0"/>
              <a:t>Examiners must use a “Paddle Craft Vessel Safety Check” form ANSC7012A for this inspection.</a:t>
            </a:r>
          </a:p>
          <a:p>
            <a:r>
              <a:rPr lang="en-US" sz="3000" dirty="0"/>
              <a:t>Examiners should be familiar with the differences between the Paddle Craft inspection form ANSC7012A and Regular boat form ANSC7012 before performing a vessel safety check on a Paddle Craft.</a:t>
            </a:r>
          </a:p>
          <a:p>
            <a:r>
              <a:rPr lang="en-US" sz="3000" dirty="0"/>
              <a:t>Both forms shown on next slide.</a:t>
            </a:r>
          </a:p>
        </p:txBody>
      </p:sp>
      <p:sp>
        <p:nvSpPr>
          <p:cNvPr id="6" name="Slide Number Placeholder 5">
            <a:extLst>
              <a:ext uri="{FF2B5EF4-FFF2-40B4-BE49-F238E27FC236}">
                <a16:creationId xmlns:a16="http://schemas.microsoft.com/office/drawing/2014/main" id="{D6D3E2FA-D3B2-4E17-BCB6-6EE9E6058EFE}"/>
              </a:ext>
            </a:extLst>
          </p:cNvPr>
          <p:cNvSpPr>
            <a:spLocks noGrp="1"/>
          </p:cNvSpPr>
          <p:nvPr>
            <p:ph type="sldNum" sz="quarter" idx="12"/>
          </p:nvPr>
        </p:nvSpPr>
        <p:spPr/>
        <p:txBody>
          <a:bodyPr/>
          <a:lstStyle/>
          <a:p>
            <a:fld id="{90978CC6-CBD1-4AF8-B6D6-2462C5B30273}" type="slidenum">
              <a:rPr lang="en-US" smtClean="0"/>
              <a:t>3</a:t>
            </a:fld>
            <a:endParaRPr lang="en-US"/>
          </a:p>
        </p:txBody>
      </p:sp>
      <p:sp>
        <p:nvSpPr>
          <p:cNvPr id="4" name="Rectangle 3">
            <a:extLst>
              <a:ext uri="{FF2B5EF4-FFF2-40B4-BE49-F238E27FC236}">
                <a16:creationId xmlns:a16="http://schemas.microsoft.com/office/drawing/2014/main" id="{1A01966F-25D1-44BE-A9C0-3B160E6E2B56}"/>
              </a:ext>
            </a:extLst>
          </p:cNvPr>
          <p:cNvSpPr/>
          <p:nvPr/>
        </p:nvSpPr>
        <p:spPr>
          <a:xfrm>
            <a:off x="203200" y="203200"/>
            <a:ext cx="11729156" cy="6434667"/>
          </a:xfrm>
          <a:prstGeom prst="rect">
            <a:avLst/>
          </a:prstGeom>
          <a:noFill/>
          <a:ln w="508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98651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65035"/>
          </a:xfrm>
        </p:spPr>
        <p:txBody>
          <a:bodyPr/>
          <a:lstStyle/>
          <a:p>
            <a:pPr algn="ctr"/>
            <a:r>
              <a:rPr lang="en-US" b="1" u="sng" dirty="0">
                <a:solidFill>
                  <a:srgbClr val="0000FF"/>
                </a:solidFill>
              </a:rPr>
              <a:t>VESSEL SAFETY CHECK FORMS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08018" y="1413769"/>
            <a:ext cx="3861424" cy="4994791"/>
          </a:xfrm>
        </p:spPr>
      </p:pic>
      <p:sp>
        <p:nvSpPr>
          <p:cNvPr id="13" name="Slide Number Placeholder 12">
            <a:extLst>
              <a:ext uri="{FF2B5EF4-FFF2-40B4-BE49-F238E27FC236}">
                <a16:creationId xmlns:a16="http://schemas.microsoft.com/office/drawing/2014/main" id="{31F5698B-5439-4E3C-9F5C-19E9D8A842CA}"/>
              </a:ext>
            </a:extLst>
          </p:cNvPr>
          <p:cNvSpPr>
            <a:spLocks noGrp="1"/>
          </p:cNvSpPr>
          <p:nvPr>
            <p:ph type="sldNum" sz="quarter" idx="12"/>
          </p:nvPr>
        </p:nvSpPr>
        <p:spPr/>
        <p:txBody>
          <a:bodyPr/>
          <a:lstStyle/>
          <a:p>
            <a:fld id="{90978CC6-CBD1-4AF8-B6D6-2462C5B30273}" type="slidenum">
              <a:rPr lang="en-US" smtClean="0"/>
              <a:t>4</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3779" y="1141510"/>
            <a:ext cx="3882606" cy="5131232"/>
          </a:xfrm>
          <a:prstGeom prst="rect">
            <a:avLst/>
          </a:prstGeom>
        </p:spPr>
      </p:pic>
      <p:sp>
        <p:nvSpPr>
          <p:cNvPr id="6" name="Notched Right Arrow 5"/>
          <p:cNvSpPr/>
          <p:nvPr/>
        </p:nvSpPr>
        <p:spPr>
          <a:xfrm>
            <a:off x="1180822" y="2333688"/>
            <a:ext cx="97840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66905" y="3011992"/>
            <a:ext cx="1155031" cy="646331"/>
          </a:xfrm>
          <a:prstGeom prst="rect">
            <a:avLst/>
          </a:prstGeom>
          <a:noFill/>
        </p:spPr>
        <p:txBody>
          <a:bodyPr wrap="square" rtlCol="0">
            <a:spAutoFit/>
          </a:bodyPr>
          <a:lstStyle/>
          <a:p>
            <a:pPr algn="ctr"/>
            <a:r>
              <a:rPr lang="en-US" b="1" dirty="0"/>
              <a:t>PADDLE</a:t>
            </a:r>
          </a:p>
          <a:p>
            <a:pPr algn="ctr"/>
            <a:r>
              <a:rPr lang="en-US" b="1" dirty="0"/>
              <a:t>BOATS</a:t>
            </a:r>
          </a:p>
        </p:txBody>
      </p:sp>
      <p:sp>
        <p:nvSpPr>
          <p:cNvPr id="8" name="Notched Right Arrow 7"/>
          <p:cNvSpPr/>
          <p:nvPr/>
        </p:nvSpPr>
        <p:spPr>
          <a:xfrm>
            <a:off x="6227444" y="2344173"/>
            <a:ext cx="97840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Notched Right Arrow 9"/>
          <p:cNvSpPr/>
          <p:nvPr/>
        </p:nvSpPr>
        <p:spPr>
          <a:xfrm>
            <a:off x="1180822" y="3768974"/>
            <a:ext cx="97840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79095" y="2965384"/>
            <a:ext cx="1155031" cy="646331"/>
          </a:xfrm>
          <a:prstGeom prst="rect">
            <a:avLst/>
          </a:prstGeom>
          <a:noFill/>
        </p:spPr>
        <p:txBody>
          <a:bodyPr wrap="square" rtlCol="0">
            <a:spAutoFit/>
          </a:bodyPr>
          <a:lstStyle/>
          <a:p>
            <a:pPr algn="ctr"/>
            <a:r>
              <a:rPr lang="en-US" b="1" dirty="0"/>
              <a:t>REGULAR </a:t>
            </a:r>
          </a:p>
          <a:p>
            <a:pPr algn="ctr"/>
            <a:r>
              <a:rPr lang="en-US" b="1" dirty="0"/>
              <a:t>BOATS</a:t>
            </a:r>
          </a:p>
        </p:txBody>
      </p:sp>
      <p:sp>
        <p:nvSpPr>
          <p:cNvPr id="12" name="Notched Right Arrow 11"/>
          <p:cNvSpPr/>
          <p:nvPr/>
        </p:nvSpPr>
        <p:spPr>
          <a:xfrm>
            <a:off x="6255718" y="3768974"/>
            <a:ext cx="97840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ABE02C6-E058-4888-BAE4-98C273A0150E}"/>
              </a:ext>
            </a:extLst>
          </p:cNvPr>
          <p:cNvSpPr/>
          <p:nvPr/>
        </p:nvSpPr>
        <p:spPr>
          <a:xfrm>
            <a:off x="203200" y="203200"/>
            <a:ext cx="11729156" cy="6434667"/>
          </a:xfrm>
          <a:prstGeom prst="rect">
            <a:avLst/>
          </a:prstGeom>
          <a:noFill/>
          <a:ln w="508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08657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1948" y="21974"/>
            <a:ext cx="10515600" cy="1325563"/>
          </a:xfrm>
        </p:spPr>
        <p:txBody>
          <a:bodyPr/>
          <a:lstStyle/>
          <a:p>
            <a:pPr algn="ctr"/>
            <a:r>
              <a:rPr lang="en-US" b="1" u="sng" dirty="0">
                <a:solidFill>
                  <a:srgbClr val="0000FF"/>
                </a:solidFill>
              </a:rPr>
              <a:t>Duties, Requirements &amp; Procedures</a:t>
            </a:r>
          </a:p>
        </p:txBody>
      </p:sp>
      <p:sp>
        <p:nvSpPr>
          <p:cNvPr id="3" name="Content Placeholder 2"/>
          <p:cNvSpPr>
            <a:spLocks noGrp="1"/>
          </p:cNvSpPr>
          <p:nvPr>
            <p:ph idx="1"/>
          </p:nvPr>
        </p:nvSpPr>
        <p:spPr>
          <a:xfrm>
            <a:off x="886326" y="1097280"/>
            <a:ext cx="10515600" cy="5351647"/>
          </a:xfrm>
        </p:spPr>
        <p:txBody>
          <a:bodyPr>
            <a:normAutofit/>
          </a:bodyPr>
          <a:lstStyle/>
          <a:p>
            <a:r>
              <a:rPr lang="en-US" dirty="0"/>
              <a:t>Vessel Examiners who routinely perform inspections on vessels other than Paddle Crafts should incorporate the same philosophy when inspecting Paddle Crafts.</a:t>
            </a:r>
          </a:p>
          <a:p>
            <a:r>
              <a:rPr lang="en-US" dirty="0"/>
              <a:t> Paddle Craft inspections can be challenging for Examiners unfamiliar with the craft.</a:t>
            </a:r>
          </a:p>
          <a:p>
            <a:r>
              <a:rPr lang="en-US" dirty="0"/>
              <a:t>Paddle Craft operators may be less receptive to recommendations and good safety practices for a Paddle Craft if they sense a lack of knowledge of an Examiner of their craft.</a:t>
            </a:r>
          </a:p>
          <a:p>
            <a:r>
              <a:rPr lang="en-US" dirty="0">
                <a:solidFill>
                  <a:prstClr val="black"/>
                </a:solidFill>
              </a:rPr>
              <a:t>Vessel Examiners should learn the terminologies and practices that are specific to Paddle Crafts to gain operators’ confidence.</a:t>
            </a:r>
          </a:p>
          <a:p>
            <a:pPr lvl="0"/>
            <a:r>
              <a:rPr lang="en-US" dirty="0">
                <a:solidFill>
                  <a:prstClr val="black"/>
                </a:solidFill>
              </a:rPr>
              <a:t>Vessel Examiners that have never operated a Paddle Craft should consider learning about the different types of Paddle Crafts.</a:t>
            </a:r>
          </a:p>
          <a:p>
            <a:endParaRPr lang="en-US" dirty="0"/>
          </a:p>
        </p:txBody>
      </p:sp>
      <p:sp>
        <p:nvSpPr>
          <p:cNvPr id="6" name="Slide Number Placeholder 5">
            <a:extLst>
              <a:ext uri="{FF2B5EF4-FFF2-40B4-BE49-F238E27FC236}">
                <a16:creationId xmlns:a16="http://schemas.microsoft.com/office/drawing/2014/main" id="{BEB1888A-2EC6-4C46-A0F6-13DDB4736D4C}"/>
              </a:ext>
            </a:extLst>
          </p:cNvPr>
          <p:cNvSpPr>
            <a:spLocks noGrp="1"/>
          </p:cNvSpPr>
          <p:nvPr>
            <p:ph type="sldNum" sz="quarter" idx="12"/>
          </p:nvPr>
        </p:nvSpPr>
        <p:spPr/>
        <p:txBody>
          <a:bodyPr/>
          <a:lstStyle/>
          <a:p>
            <a:fld id="{90978CC6-CBD1-4AF8-B6D6-2462C5B30273}" type="slidenum">
              <a:rPr lang="en-US" smtClean="0"/>
              <a:t>5</a:t>
            </a:fld>
            <a:endParaRPr lang="en-US"/>
          </a:p>
        </p:txBody>
      </p:sp>
      <p:sp>
        <p:nvSpPr>
          <p:cNvPr id="4" name="Rectangle 3">
            <a:extLst>
              <a:ext uri="{FF2B5EF4-FFF2-40B4-BE49-F238E27FC236}">
                <a16:creationId xmlns:a16="http://schemas.microsoft.com/office/drawing/2014/main" id="{FD4FA672-872D-439E-AE25-BCA5F4B01348}"/>
              </a:ext>
            </a:extLst>
          </p:cNvPr>
          <p:cNvSpPr/>
          <p:nvPr/>
        </p:nvSpPr>
        <p:spPr>
          <a:xfrm>
            <a:off x="203200" y="203200"/>
            <a:ext cx="11729156" cy="6434667"/>
          </a:xfrm>
          <a:prstGeom prst="rect">
            <a:avLst/>
          </a:prstGeom>
          <a:noFill/>
          <a:ln w="508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84612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01678"/>
            <a:ext cx="10515600" cy="876351"/>
          </a:xfrm>
        </p:spPr>
        <p:txBody>
          <a:bodyPr>
            <a:normAutofit/>
          </a:bodyPr>
          <a:lstStyle/>
          <a:p>
            <a:pPr algn="ctr"/>
            <a:r>
              <a:rPr lang="en-US" sz="4000" b="1" u="sng" dirty="0">
                <a:solidFill>
                  <a:srgbClr val="0000FF"/>
                </a:solidFill>
              </a:rPr>
              <a:t>Conducting a Paddle Craft Vessel Safety Check</a:t>
            </a:r>
          </a:p>
        </p:txBody>
      </p:sp>
      <p:sp>
        <p:nvSpPr>
          <p:cNvPr id="3" name="Content Placeholder 2"/>
          <p:cNvSpPr>
            <a:spLocks noGrp="1"/>
          </p:cNvSpPr>
          <p:nvPr>
            <p:ph idx="1"/>
          </p:nvPr>
        </p:nvSpPr>
        <p:spPr>
          <a:xfrm>
            <a:off x="944732" y="1353237"/>
            <a:ext cx="10515600" cy="5075690"/>
          </a:xfrm>
        </p:spPr>
        <p:txBody>
          <a:bodyPr>
            <a:normAutofit lnSpcReduction="10000"/>
          </a:bodyPr>
          <a:lstStyle/>
          <a:p>
            <a:r>
              <a:rPr lang="en-US" dirty="0"/>
              <a:t>Vessel Safety Checks are organized into five sections:</a:t>
            </a:r>
          </a:p>
          <a:p>
            <a:pPr marL="1030288" indent="-579438">
              <a:buFont typeface="Wingdings" panose="05000000000000000000" pitchFamily="2" charset="2"/>
              <a:buChar char="Ø"/>
            </a:pPr>
            <a:r>
              <a:rPr lang="en-US" dirty="0"/>
              <a:t>Information about the owner or operator (Section I) </a:t>
            </a:r>
          </a:p>
          <a:p>
            <a:pPr marL="1030288" indent="-579438">
              <a:buFont typeface="Wingdings" panose="05000000000000000000" pitchFamily="2" charset="2"/>
              <a:buChar char="Ø"/>
            </a:pPr>
            <a:r>
              <a:rPr lang="en-US" dirty="0"/>
              <a:t> Information about the Paddle Craft (Section II) </a:t>
            </a:r>
          </a:p>
          <a:p>
            <a:pPr marL="1030288" indent="-579438">
              <a:buFont typeface="Wingdings" panose="05000000000000000000" pitchFamily="2" charset="2"/>
              <a:buChar char="Ø"/>
            </a:pPr>
            <a:r>
              <a:rPr lang="en-US" dirty="0"/>
              <a:t>Mandatory equipment requirements (Section III). These requirements MUST be met to qualify for a</a:t>
            </a:r>
            <a:r>
              <a:rPr lang="en-US" dirty="0">
                <a:solidFill>
                  <a:prstClr val="black"/>
                </a:solidFill>
              </a:rPr>
              <a:t> Vessel Safety Check decal. </a:t>
            </a:r>
            <a:endParaRPr lang="en-US" dirty="0"/>
          </a:p>
          <a:p>
            <a:pPr marL="971550" indent="-566738">
              <a:buFont typeface="Wingdings" panose="05000000000000000000" pitchFamily="2" charset="2"/>
              <a:buChar char="Ø"/>
            </a:pPr>
            <a:r>
              <a:rPr lang="en-US" dirty="0"/>
              <a:t>Recommended equipment for Paddle Crafts used in open 	   waters (Section IV)</a:t>
            </a:r>
          </a:p>
          <a:p>
            <a:pPr marL="404813" indent="57150">
              <a:buFont typeface="Wingdings" panose="05000000000000000000" pitchFamily="2" charset="2"/>
              <a:buChar char="Ø"/>
            </a:pPr>
            <a:r>
              <a:rPr lang="en-US" dirty="0"/>
              <a:t>	 Other Recommendations provided to the owner/operator 	(Section V)</a:t>
            </a:r>
          </a:p>
          <a:p>
            <a:pPr marL="0" indent="0">
              <a:buNone/>
            </a:pPr>
            <a:endParaRPr lang="en-US" dirty="0"/>
          </a:p>
          <a:p>
            <a:pPr marL="0" indent="0" algn="ctr">
              <a:buNone/>
            </a:pPr>
            <a:r>
              <a:rPr lang="en-US" sz="2200" dirty="0"/>
              <a:t>Note: Items listed in Section IV and V are recommended but not required</a:t>
            </a:r>
          </a:p>
        </p:txBody>
      </p:sp>
      <p:sp>
        <p:nvSpPr>
          <p:cNvPr id="6" name="Slide Number Placeholder 5">
            <a:extLst>
              <a:ext uri="{FF2B5EF4-FFF2-40B4-BE49-F238E27FC236}">
                <a16:creationId xmlns:a16="http://schemas.microsoft.com/office/drawing/2014/main" id="{C15F6C28-AB5E-4578-9BBB-53FAA5F3AEB4}"/>
              </a:ext>
            </a:extLst>
          </p:cNvPr>
          <p:cNvSpPr>
            <a:spLocks noGrp="1"/>
          </p:cNvSpPr>
          <p:nvPr>
            <p:ph type="sldNum" sz="quarter" idx="12"/>
          </p:nvPr>
        </p:nvSpPr>
        <p:spPr/>
        <p:txBody>
          <a:bodyPr/>
          <a:lstStyle/>
          <a:p>
            <a:fld id="{90978CC6-CBD1-4AF8-B6D6-2462C5B30273}" type="slidenum">
              <a:rPr lang="en-US" smtClean="0"/>
              <a:t>6</a:t>
            </a:fld>
            <a:endParaRPr lang="en-US"/>
          </a:p>
        </p:txBody>
      </p:sp>
      <p:sp>
        <p:nvSpPr>
          <p:cNvPr id="4" name="Rectangle 3">
            <a:extLst>
              <a:ext uri="{FF2B5EF4-FFF2-40B4-BE49-F238E27FC236}">
                <a16:creationId xmlns:a16="http://schemas.microsoft.com/office/drawing/2014/main" id="{2781198D-CE8D-47DB-A54D-55A568E8C604}"/>
              </a:ext>
            </a:extLst>
          </p:cNvPr>
          <p:cNvSpPr/>
          <p:nvPr/>
        </p:nvSpPr>
        <p:spPr>
          <a:xfrm>
            <a:off x="203200" y="203200"/>
            <a:ext cx="11729156" cy="6434667"/>
          </a:xfrm>
          <a:prstGeom prst="rect">
            <a:avLst/>
          </a:prstGeom>
          <a:noFill/>
          <a:ln w="508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81913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898071" y="424538"/>
            <a:ext cx="9914931" cy="707886"/>
          </a:xfrm>
          <a:prstGeom prst="rect">
            <a:avLst/>
          </a:prstGeom>
        </p:spPr>
        <p:txBody>
          <a:bodyPr wrap="square">
            <a:spAutoFit/>
          </a:bodyPr>
          <a:lstStyle/>
          <a:p>
            <a:pPr algn="ctr"/>
            <a:r>
              <a:rPr lang="en-US" sz="4000" b="1" u="sng" dirty="0">
                <a:solidFill>
                  <a:srgbClr val="0000FF"/>
                </a:solidFill>
                <a:latin typeface="Calibri Light" panose="020F0302020204030204"/>
                <a:ea typeface="+mj-ea"/>
                <a:cs typeface="+mj-cs"/>
              </a:rPr>
              <a:t>Conducting a Paddle Craft Vessel Safety Check </a:t>
            </a:r>
            <a:endParaRPr lang="en-US" sz="4000" u="sng" dirty="0">
              <a:solidFill>
                <a:srgbClr val="0000FF"/>
              </a:solidFill>
            </a:endParaRPr>
          </a:p>
        </p:txBody>
      </p:sp>
      <p:sp>
        <p:nvSpPr>
          <p:cNvPr id="3" name="Rectangle 2"/>
          <p:cNvSpPr/>
          <p:nvPr/>
        </p:nvSpPr>
        <p:spPr>
          <a:xfrm>
            <a:off x="1126156" y="1794076"/>
            <a:ext cx="10318282" cy="3839000"/>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en-US" sz="2800" dirty="0">
                <a:solidFill>
                  <a:prstClr val="black"/>
                </a:solidFill>
              </a:rPr>
              <a:t>The Vessel Examiner should ensure that the boater is aware of the regulations and good practices that can help avoid accidents, personal injury, or death.</a:t>
            </a:r>
          </a:p>
          <a:p>
            <a:pPr marL="228600" lvl="0" indent="-228600">
              <a:lnSpc>
                <a:spcPct val="90000"/>
              </a:lnSpc>
              <a:spcBef>
                <a:spcPts val="1000"/>
              </a:spcBef>
              <a:buFont typeface="Arial" panose="020B0604020202020204" pitchFamily="34" charset="0"/>
              <a:buChar char="•"/>
            </a:pPr>
            <a:r>
              <a:rPr lang="en-US" sz="2800" dirty="0">
                <a:solidFill>
                  <a:prstClr val="black"/>
                </a:solidFill>
              </a:rPr>
              <a:t>The Vessel Examiner should recommend that the Paddle Craft operator take a targeted Paddle Craft course such the Auxiliary’s Paddle Sport America, the Power Squadrons’ Paddle Smart seminar, the course offered by the American Canoe Association or any other courses that are offered.</a:t>
            </a:r>
          </a:p>
          <a:p>
            <a:pPr lvl="0">
              <a:lnSpc>
                <a:spcPct val="90000"/>
              </a:lnSpc>
              <a:spcBef>
                <a:spcPts val="1000"/>
              </a:spcBef>
            </a:pPr>
            <a:endParaRPr lang="en-US" sz="2800" dirty="0">
              <a:solidFill>
                <a:prstClr val="black"/>
              </a:solidFill>
            </a:endParaRPr>
          </a:p>
        </p:txBody>
      </p:sp>
      <p:sp>
        <p:nvSpPr>
          <p:cNvPr id="4" name="Rectangle 3">
            <a:extLst>
              <a:ext uri="{FF2B5EF4-FFF2-40B4-BE49-F238E27FC236}">
                <a16:creationId xmlns:a16="http://schemas.microsoft.com/office/drawing/2014/main" id="{215F553F-CB4F-42CC-8ECD-0D885B84436D}"/>
              </a:ext>
            </a:extLst>
          </p:cNvPr>
          <p:cNvSpPr/>
          <p:nvPr/>
        </p:nvSpPr>
        <p:spPr>
          <a:xfrm>
            <a:off x="203200" y="203200"/>
            <a:ext cx="11729156" cy="6434667"/>
          </a:xfrm>
          <a:prstGeom prst="rect">
            <a:avLst/>
          </a:prstGeom>
          <a:noFill/>
          <a:ln w="508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5919F942-02EC-412A-A831-6B4545505FC7}"/>
              </a:ext>
            </a:extLst>
          </p:cNvPr>
          <p:cNvSpPr>
            <a:spLocks noGrp="1"/>
          </p:cNvSpPr>
          <p:nvPr>
            <p:ph type="sldNum" sz="quarter" idx="12"/>
          </p:nvPr>
        </p:nvSpPr>
        <p:spPr/>
        <p:txBody>
          <a:bodyPr/>
          <a:lstStyle/>
          <a:p>
            <a:fld id="{90978CC6-CBD1-4AF8-B6D6-2462C5B30273}" type="slidenum">
              <a:rPr lang="en-US" smtClean="0"/>
              <a:t>7</a:t>
            </a:fld>
            <a:endParaRPr lang="en-US"/>
          </a:p>
        </p:txBody>
      </p:sp>
    </p:spTree>
    <p:extLst>
      <p:ext uri="{BB962C8B-B14F-4D97-AF65-F5344CB8AC3E}">
        <p14:creationId xmlns:p14="http://schemas.microsoft.com/office/powerpoint/2010/main" val="1578747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18782"/>
          </a:xfrm>
        </p:spPr>
        <p:txBody>
          <a:bodyPr>
            <a:normAutofit/>
          </a:bodyPr>
          <a:lstStyle/>
          <a:p>
            <a:pPr algn="ctr"/>
            <a:r>
              <a:rPr lang="en-US" sz="4000" b="1" u="sng" dirty="0">
                <a:solidFill>
                  <a:srgbClr val="0000FF"/>
                </a:solidFill>
              </a:rPr>
              <a:t>Conducting a Paddle Craft Vessel Safety Check</a:t>
            </a:r>
          </a:p>
        </p:txBody>
      </p:sp>
      <p:sp>
        <p:nvSpPr>
          <p:cNvPr id="3" name="Content Placeholder 2"/>
          <p:cNvSpPr>
            <a:spLocks noGrp="1"/>
          </p:cNvSpPr>
          <p:nvPr>
            <p:ph idx="1"/>
          </p:nvPr>
        </p:nvSpPr>
        <p:spPr>
          <a:xfrm>
            <a:off x="838200" y="1183908"/>
            <a:ext cx="9874718" cy="4993055"/>
          </a:xfrm>
        </p:spPr>
        <p:txBody>
          <a:bodyPr>
            <a:normAutofit fontScale="92500" lnSpcReduction="10000"/>
          </a:bodyPr>
          <a:lstStyle/>
          <a:p>
            <a:pPr marL="0" indent="0">
              <a:buNone/>
            </a:pPr>
            <a:endParaRPr lang="en-US" sz="3200" b="1" dirty="0"/>
          </a:p>
          <a:p>
            <a:pPr marL="0" indent="0">
              <a:buNone/>
            </a:pPr>
            <a:r>
              <a:rPr lang="en-US" sz="3500" b="1" dirty="0">
                <a:solidFill>
                  <a:srgbClr val="FF0000"/>
                </a:solidFill>
              </a:rPr>
              <a:t>Section I:  </a:t>
            </a:r>
            <a:r>
              <a:rPr lang="en-US" sz="3500" b="1" u="sng" dirty="0">
                <a:solidFill>
                  <a:srgbClr val="FF0000"/>
                </a:solidFill>
              </a:rPr>
              <a:t>Owner/Operator Information</a:t>
            </a:r>
          </a:p>
          <a:p>
            <a:pPr marL="457200" lvl="1" indent="0">
              <a:buNone/>
            </a:pPr>
            <a:endParaRPr lang="en-US" sz="1300" dirty="0"/>
          </a:p>
          <a:p>
            <a:pPr lvl="1"/>
            <a:r>
              <a:rPr lang="en-US" sz="3000" dirty="0"/>
              <a:t>Since most Paddle Crafts do not require state registrations, it is important that the owner/operator’s name be recorded in Section I.</a:t>
            </a:r>
          </a:p>
          <a:p>
            <a:pPr lvl="1"/>
            <a:endParaRPr lang="en-US" sz="2800" dirty="0">
              <a:solidFill>
                <a:prstClr val="black"/>
              </a:solidFill>
            </a:endParaRPr>
          </a:p>
          <a:p>
            <a:pPr lvl="1"/>
            <a:r>
              <a:rPr lang="en-US" sz="3000" dirty="0">
                <a:solidFill>
                  <a:prstClr val="black"/>
                </a:solidFill>
              </a:rPr>
              <a:t>Question the individual if he/she has attended any skill classes such as paddling strokes, rescues, exit and re-entry, and/or safety equipment. If not, recommend that they do so.</a:t>
            </a:r>
          </a:p>
          <a:p>
            <a:pPr lvl="1"/>
            <a:endParaRPr lang="en-US" sz="2800" dirty="0"/>
          </a:p>
          <a:p>
            <a:pPr marL="0" indent="0">
              <a:buNone/>
            </a:pPr>
            <a:r>
              <a:rPr lang="en-US" sz="4000" dirty="0"/>
              <a:t>       </a:t>
            </a:r>
          </a:p>
        </p:txBody>
      </p:sp>
      <p:sp>
        <p:nvSpPr>
          <p:cNvPr id="6" name="Slide Number Placeholder 5">
            <a:extLst>
              <a:ext uri="{FF2B5EF4-FFF2-40B4-BE49-F238E27FC236}">
                <a16:creationId xmlns:a16="http://schemas.microsoft.com/office/drawing/2014/main" id="{46B7A72B-A720-444D-9483-ED1883C66AB1}"/>
              </a:ext>
            </a:extLst>
          </p:cNvPr>
          <p:cNvSpPr>
            <a:spLocks noGrp="1"/>
          </p:cNvSpPr>
          <p:nvPr>
            <p:ph type="sldNum" sz="quarter" idx="12"/>
          </p:nvPr>
        </p:nvSpPr>
        <p:spPr/>
        <p:txBody>
          <a:bodyPr/>
          <a:lstStyle/>
          <a:p>
            <a:fld id="{90978CC6-CBD1-4AF8-B6D6-2462C5B30273}" type="slidenum">
              <a:rPr lang="en-US" smtClean="0"/>
              <a:t>8</a:t>
            </a:fld>
            <a:endParaRPr lang="en-US"/>
          </a:p>
        </p:txBody>
      </p:sp>
      <p:sp>
        <p:nvSpPr>
          <p:cNvPr id="4" name="Rectangle 3">
            <a:extLst>
              <a:ext uri="{FF2B5EF4-FFF2-40B4-BE49-F238E27FC236}">
                <a16:creationId xmlns:a16="http://schemas.microsoft.com/office/drawing/2014/main" id="{D68C00DD-3A57-4D73-BF66-6B6CACA2A5BE}"/>
              </a:ext>
            </a:extLst>
          </p:cNvPr>
          <p:cNvSpPr/>
          <p:nvPr/>
        </p:nvSpPr>
        <p:spPr>
          <a:xfrm>
            <a:off x="203200" y="203200"/>
            <a:ext cx="11729156" cy="6434667"/>
          </a:xfrm>
          <a:prstGeom prst="rect">
            <a:avLst/>
          </a:prstGeom>
          <a:noFill/>
          <a:ln w="508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52107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49911" y="416454"/>
            <a:ext cx="9960006" cy="1325563"/>
          </a:xfrm>
        </p:spPr>
        <p:txBody>
          <a:bodyPr/>
          <a:lstStyle/>
          <a:p>
            <a:pPr algn="ctr"/>
            <a:r>
              <a:rPr lang="en-US" sz="4000" b="1" u="sng" dirty="0">
                <a:solidFill>
                  <a:srgbClr val="0000FF"/>
                </a:solidFill>
              </a:rPr>
              <a:t>Conducting a Paddle Craft Vessel Safety Check</a:t>
            </a:r>
            <a:endParaRPr lang="en-US" u="sng" dirty="0">
              <a:solidFill>
                <a:srgbClr val="0000FF"/>
              </a:solidFill>
            </a:endParaRPr>
          </a:p>
        </p:txBody>
      </p:sp>
      <p:sp>
        <p:nvSpPr>
          <p:cNvPr id="3" name="Content Placeholder 2"/>
          <p:cNvSpPr>
            <a:spLocks noGrp="1"/>
          </p:cNvSpPr>
          <p:nvPr>
            <p:ph idx="1"/>
          </p:nvPr>
        </p:nvSpPr>
        <p:spPr/>
        <p:txBody>
          <a:bodyPr/>
          <a:lstStyle/>
          <a:p>
            <a:pPr marL="0" lvl="0" indent="0">
              <a:buNone/>
            </a:pPr>
            <a:r>
              <a:rPr lang="en-US" sz="3200" b="1" dirty="0">
                <a:solidFill>
                  <a:srgbClr val="FF0000"/>
                </a:solidFill>
              </a:rPr>
              <a:t>Section II:  </a:t>
            </a:r>
            <a:r>
              <a:rPr lang="en-US" sz="3200" b="1" u="sng" dirty="0">
                <a:solidFill>
                  <a:srgbClr val="FF0000"/>
                </a:solidFill>
              </a:rPr>
              <a:t>Paddle Craft Information</a:t>
            </a:r>
          </a:p>
          <a:p>
            <a:pPr marL="0" lvl="0" indent="0">
              <a:buNone/>
            </a:pPr>
            <a:endParaRPr lang="en-US" sz="1200" b="1" u="sng" dirty="0">
              <a:solidFill>
                <a:prstClr val="black"/>
              </a:solidFill>
            </a:endParaRPr>
          </a:p>
          <a:p>
            <a:r>
              <a:rPr lang="en-US" dirty="0"/>
              <a:t>If available, all the items in Section II should be entered. </a:t>
            </a:r>
          </a:p>
          <a:p>
            <a:pPr lvl="0"/>
            <a:r>
              <a:rPr lang="en-US" dirty="0">
                <a:solidFill>
                  <a:prstClr val="black"/>
                </a:solidFill>
              </a:rPr>
              <a:t>Hull Identification Number (HIN) might not be etched into the hull such as stand-up paddleboards.  These craft are exempt from HIN requirements.</a:t>
            </a:r>
          </a:p>
          <a:p>
            <a:r>
              <a:rPr lang="en-US" dirty="0"/>
              <a:t>The check box referring to Kayak, Canoe, Rowboat, Paddleboard, Scull, etc. should have a check made in the appropriate box.</a:t>
            </a:r>
          </a:p>
        </p:txBody>
      </p:sp>
      <p:sp>
        <p:nvSpPr>
          <p:cNvPr id="6" name="Slide Number Placeholder 5">
            <a:extLst>
              <a:ext uri="{FF2B5EF4-FFF2-40B4-BE49-F238E27FC236}">
                <a16:creationId xmlns:a16="http://schemas.microsoft.com/office/drawing/2014/main" id="{0B2ECA8B-241F-4950-ABAF-7C3C6A1431C2}"/>
              </a:ext>
            </a:extLst>
          </p:cNvPr>
          <p:cNvSpPr>
            <a:spLocks noGrp="1"/>
          </p:cNvSpPr>
          <p:nvPr>
            <p:ph type="sldNum" sz="quarter" idx="12"/>
          </p:nvPr>
        </p:nvSpPr>
        <p:spPr/>
        <p:txBody>
          <a:bodyPr/>
          <a:lstStyle/>
          <a:p>
            <a:fld id="{90978CC6-CBD1-4AF8-B6D6-2462C5B30273}" type="slidenum">
              <a:rPr lang="en-US" smtClean="0"/>
              <a:t>9</a:t>
            </a:fld>
            <a:endParaRPr lang="en-US"/>
          </a:p>
        </p:txBody>
      </p:sp>
      <p:sp>
        <p:nvSpPr>
          <p:cNvPr id="4" name="Rectangle 3">
            <a:extLst>
              <a:ext uri="{FF2B5EF4-FFF2-40B4-BE49-F238E27FC236}">
                <a16:creationId xmlns:a16="http://schemas.microsoft.com/office/drawing/2014/main" id="{2D7EFFCA-D7D8-4651-BD48-A0346970305C}"/>
              </a:ext>
            </a:extLst>
          </p:cNvPr>
          <p:cNvSpPr/>
          <p:nvPr/>
        </p:nvSpPr>
        <p:spPr>
          <a:xfrm>
            <a:off x="203200" y="203200"/>
            <a:ext cx="11729156" cy="6434667"/>
          </a:xfrm>
          <a:prstGeom prst="rect">
            <a:avLst/>
          </a:prstGeom>
          <a:noFill/>
          <a:ln w="508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882658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140</TotalTime>
  <Words>2019</Words>
  <Application>Microsoft Office PowerPoint</Application>
  <PresentationFormat>Widescreen</PresentationFormat>
  <Paragraphs>163</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Wingdings</vt:lpstr>
      <vt:lpstr>Office Theme</vt:lpstr>
      <vt:lpstr>             PADDLE CRAFT VESSEL SAFETY CHECK INSTRUCTION GUIDE FOR USPS VESSEL EXAMINERS  </vt:lpstr>
      <vt:lpstr>Paddle Craft Introduction</vt:lpstr>
      <vt:lpstr>Paddle Craft Introduction con’t</vt:lpstr>
      <vt:lpstr>VESSEL SAFETY CHECK FORMS</vt:lpstr>
      <vt:lpstr>Duties, Requirements &amp; Procedures</vt:lpstr>
      <vt:lpstr>Conducting a Paddle Craft Vessel Safety Check</vt:lpstr>
      <vt:lpstr>PowerPoint Presentation</vt:lpstr>
      <vt:lpstr>Conducting a Paddle Craft Vessel Safety Check</vt:lpstr>
      <vt:lpstr>Conducting a Paddle Craft Vessel Safety Check</vt:lpstr>
      <vt:lpstr>Conducting a Paddle Craft Vessel Safety Check</vt:lpstr>
      <vt:lpstr>Conducting a Paddle Craft Vessel Safety Check</vt:lpstr>
      <vt:lpstr>Conducting a Paddle Craft Vessel Safety Check</vt:lpstr>
      <vt:lpstr>Conducting a Paddle Craft Vessel Safety Check</vt:lpstr>
      <vt:lpstr>Conducting a Paddle Craft Vessel Safety Check</vt:lpstr>
      <vt:lpstr>Conducting a Paddle Craft Vessel Safety Check</vt:lpstr>
      <vt:lpstr>Conducting a Paddle Craft Vessel Safety Check</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PADDLE CRAFT VESSEL SAFETY CHECK INSTRUCTION GUIDE FOR USPS VESSEL EXAMINERS</dc:title>
  <dc:creator>Frank Verderber</dc:creator>
  <cp:lastModifiedBy>Michael Richtter</cp:lastModifiedBy>
  <cp:revision>35</cp:revision>
  <cp:lastPrinted>2020-09-27T06:58:36Z</cp:lastPrinted>
  <dcterms:created xsi:type="dcterms:W3CDTF">2020-09-27T06:22:48Z</dcterms:created>
  <dcterms:modified xsi:type="dcterms:W3CDTF">2022-01-14T02:48:27Z</dcterms:modified>
</cp:coreProperties>
</file>